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64" r:id="rId2"/>
  </p:sldIdLst>
  <p:sldSz cx="27432000" cy="32918400"/>
  <p:notesSz cx="6858000" cy="9144000"/>
  <p:defaultTextStyle>
    <a:defPPr>
      <a:defRPr lang="en-US"/>
    </a:defPPr>
    <a:lvl1pPr marL="0" algn="l" defTabSz="3291840" rtl="0" eaLnBrk="1" latinLnBrk="0" hangingPunct="1">
      <a:defRPr sz="6500" kern="1200">
        <a:solidFill>
          <a:schemeClr val="tx1"/>
        </a:solidFill>
        <a:latin typeface="+mn-lt"/>
        <a:ea typeface="+mn-ea"/>
        <a:cs typeface="+mn-cs"/>
      </a:defRPr>
    </a:lvl1pPr>
    <a:lvl2pPr marL="1645920" algn="l" defTabSz="3291840" rtl="0" eaLnBrk="1" latinLnBrk="0" hangingPunct="1">
      <a:defRPr sz="6500" kern="1200">
        <a:solidFill>
          <a:schemeClr val="tx1"/>
        </a:solidFill>
        <a:latin typeface="+mn-lt"/>
        <a:ea typeface="+mn-ea"/>
        <a:cs typeface="+mn-cs"/>
      </a:defRPr>
    </a:lvl2pPr>
    <a:lvl3pPr marL="3291840" algn="l" defTabSz="3291840" rtl="0" eaLnBrk="1" latinLnBrk="0" hangingPunct="1">
      <a:defRPr sz="6500" kern="1200">
        <a:solidFill>
          <a:schemeClr val="tx1"/>
        </a:solidFill>
        <a:latin typeface="+mn-lt"/>
        <a:ea typeface="+mn-ea"/>
        <a:cs typeface="+mn-cs"/>
      </a:defRPr>
    </a:lvl3pPr>
    <a:lvl4pPr marL="4937760" algn="l" defTabSz="3291840" rtl="0" eaLnBrk="1" latinLnBrk="0" hangingPunct="1">
      <a:defRPr sz="6500" kern="1200">
        <a:solidFill>
          <a:schemeClr val="tx1"/>
        </a:solidFill>
        <a:latin typeface="+mn-lt"/>
        <a:ea typeface="+mn-ea"/>
        <a:cs typeface="+mn-cs"/>
      </a:defRPr>
    </a:lvl4pPr>
    <a:lvl5pPr marL="6583680" algn="l" defTabSz="3291840" rtl="0" eaLnBrk="1" latinLnBrk="0" hangingPunct="1">
      <a:defRPr sz="6500" kern="1200">
        <a:solidFill>
          <a:schemeClr val="tx1"/>
        </a:solidFill>
        <a:latin typeface="+mn-lt"/>
        <a:ea typeface="+mn-ea"/>
        <a:cs typeface="+mn-cs"/>
      </a:defRPr>
    </a:lvl5pPr>
    <a:lvl6pPr marL="8229600" algn="l" defTabSz="3291840" rtl="0" eaLnBrk="1" latinLnBrk="0" hangingPunct="1">
      <a:defRPr sz="6500" kern="1200">
        <a:solidFill>
          <a:schemeClr val="tx1"/>
        </a:solidFill>
        <a:latin typeface="+mn-lt"/>
        <a:ea typeface="+mn-ea"/>
        <a:cs typeface="+mn-cs"/>
      </a:defRPr>
    </a:lvl6pPr>
    <a:lvl7pPr marL="9875520" algn="l" defTabSz="3291840" rtl="0" eaLnBrk="1" latinLnBrk="0" hangingPunct="1">
      <a:defRPr sz="6500" kern="1200">
        <a:solidFill>
          <a:schemeClr val="tx1"/>
        </a:solidFill>
        <a:latin typeface="+mn-lt"/>
        <a:ea typeface="+mn-ea"/>
        <a:cs typeface="+mn-cs"/>
      </a:defRPr>
    </a:lvl7pPr>
    <a:lvl8pPr marL="11521440" algn="l" defTabSz="3291840" rtl="0" eaLnBrk="1" latinLnBrk="0" hangingPunct="1">
      <a:defRPr sz="6500" kern="1200">
        <a:solidFill>
          <a:schemeClr val="tx1"/>
        </a:solidFill>
        <a:latin typeface="+mn-lt"/>
        <a:ea typeface="+mn-ea"/>
        <a:cs typeface="+mn-cs"/>
      </a:defRPr>
    </a:lvl8pPr>
    <a:lvl9pPr marL="13167360" algn="l" defTabSz="3291840" rtl="0" eaLnBrk="1" latinLnBrk="0" hangingPunct="1">
      <a:defRPr sz="65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86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E3F9"/>
    <a:srgbClr val="F1E5FF"/>
    <a:srgbClr val="FAE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7062"/>
    <p:restoredTop sz="91187" autoAdjust="0"/>
  </p:normalViewPr>
  <p:slideViewPr>
    <p:cSldViewPr>
      <p:cViewPr>
        <p:scale>
          <a:sx n="53" d="100"/>
          <a:sy n="53" d="100"/>
        </p:scale>
        <p:origin x="704" y="-1048"/>
      </p:cViewPr>
      <p:guideLst>
        <p:guide orient="horz" pos="10368"/>
        <p:guide pos="8640"/>
      </p:guideLst>
    </p:cSldViewPr>
  </p:slideViewPr>
  <p:notesTextViewPr>
    <p:cViewPr>
      <p:scale>
        <a:sx n="100" d="100"/>
        <a:sy n="100" d="100"/>
      </p:scale>
      <p:origin x="0" y="0"/>
    </p:cViewPr>
  </p:notesTextViewPr>
  <p:sorterViewPr>
    <p:cViewPr>
      <p:scale>
        <a:sx n="30" d="100"/>
        <a:sy n="3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6C745C4-9FF2-493B-BC0E-73A4C7C01AD2}" type="datetimeFigureOut">
              <a:rPr lang="en-US" smtClean="0"/>
              <a:pPr/>
              <a:t>9/15/16</a:t>
            </a:fld>
            <a:endParaRPr lang="en-US"/>
          </a:p>
        </p:txBody>
      </p:sp>
      <p:sp>
        <p:nvSpPr>
          <p:cNvPr id="4" name="Slide Image Placeholder 3"/>
          <p:cNvSpPr>
            <a:spLocks noGrp="1" noRot="1" noChangeAspect="1"/>
          </p:cNvSpPr>
          <p:nvPr>
            <p:ph type="sldImg" idx="2"/>
          </p:nvPr>
        </p:nvSpPr>
        <p:spPr>
          <a:xfrm>
            <a:off x="2000250" y="685800"/>
            <a:ext cx="28575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3CB59C5-3F61-4A09-84EB-8ED3EED17BC4}" type="slidenum">
              <a:rPr lang="en-US" smtClean="0"/>
              <a:pPr/>
              <a:t>‹#›</a:t>
            </a:fld>
            <a:endParaRPr lang="en-US"/>
          </a:p>
        </p:txBody>
      </p:sp>
    </p:spTree>
    <p:extLst>
      <p:ext uri="{BB962C8B-B14F-4D97-AF65-F5344CB8AC3E}">
        <p14:creationId xmlns:p14="http://schemas.microsoft.com/office/powerpoint/2010/main" val="10078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CB59C5-3F61-4A09-84EB-8ED3EED17BC4}" type="slidenum">
              <a:rPr lang="en-US" smtClean="0"/>
              <a:pPr/>
              <a:t>1</a:t>
            </a:fld>
            <a:endParaRPr lang="en-US"/>
          </a:p>
        </p:txBody>
      </p:sp>
    </p:spTree>
    <p:extLst>
      <p:ext uri="{BB962C8B-B14F-4D97-AF65-F5344CB8AC3E}">
        <p14:creationId xmlns:p14="http://schemas.microsoft.com/office/powerpoint/2010/main" val="1692049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114800" y="18653760"/>
            <a:ext cx="19202400" cy="8412480"/>
          </a:xfrm>
        </p:spPr>
        <p:txBody>
          <a:bodyPr/>
          <a:lstStyle>
            <a:lvl1pPr marL="0" indent="0" algn="ctr">
              <a:buNone/>
              <a:defRPr>
                <a:solidFill>
                  <a:schemeClr val="tx1">
                    <a:tint val="75000"/>
                  </a:schemeClr>
                </a:solidFill>
              </a:defRPr>
            </a:lvl1pPr>
            <a:lvl2pPr marL="1645920" indent="0" algn="ctr">
              <a:buNone/>
              <a:defRPr>
                <a:solidFill>
                  <a:schemeClr val="tx1">
                    <a:tint val="75000"/>
                  </a:schemeClr>
                </a:solidFill>
              </a:defRPr>
            </a:lvl2pPr>
            <a:lvl3pPr marL="3291840" indent="0" algn="ctr">
              <a:buNone/>
              <a:defRPr>
                <a:solidFill>
                  <a:schemeClr val="tx1">
                    <a:tint val="75000"/>
                  </a:schemeClr>
                </a:solidFill>
              </a:defRPr>
            </a:lvl3pPr>
            <a:lvl4pPr marL="4937760" indent="0" algn="ctr">
              <a:buNone/>
              <a:defRPr>
                <a:solidFill>
                  <a:schemeClr val="tx1">
                    <a:tint val="75000"/>
                  </a:schemeClr>
                </a:solidFill>
              </a:defRPr>
            </a:lvl4pPr>
            <a:lvl5pPr marL="6583680" indent="0" algn="ctr">
              <a:buNone/>
              <a:defRPr>
                <a:solidFill>
                  <a:schemeClr val="tx1">
                    <a:tint val="75000"/>
                  </a:schemeClr>
                </a:solidFill>
              </a:defRPr>
            </a:lvl5pPr>
            <a:lvl6pPr marL="8229600" indent="0" algn="ctr">
              <a:buNone/>
              <a:defRPr>
                <a:solidFill>
                  <a:schemeClr val="tx1">
                    <a:tint val="75000"/>
                  </a:schemeClr>
                </a:solidFill>
              </a:defRPr>
            </a:lvl6pPr>
            <a:lvl7pPr marL="9875520" indent="0" algn="ctr">
              <a:buNone/>
              <a:defRPr>
                <a:solidFill>
                  <a:schemeClr val="tx1">
                    <a:tint val="75000"/>
                  </a:schemeClr>
                </a:solidFill>
              </a:defRPr>
            </a:lvl7pPr>
            <a:lvl8pPr marL="11521440" indent="0" algn="ctr">
              <a:buNone/>
              <a:defRPr>
                <a:solidFill>
                  <a:schemeClr val="tx1">
                    <a:tint val="75000"/>
                  </a:schemeClr>
                </a:solidFill>
              </a:defRPr>
            </a:lvl8pPr>
            <a:lvl9pPr marL="1316736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90B2153-707D-4FE7-8E57-B827A21A0E95}" type="datetimeFigureOut">
              <a:rPr lang="en-US" smtClean="0"/>
              <a:pPr/>
              <a:t>9/15/16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371600" y="1318262"/>
            <a:ext cx="24688800" cy="5486400"/>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90B2153-707D-4FE7-8E57-B827A21A0E95}" type="datetimeFigureOut">
              <a:rPr lang="en-US" smtClean="0"/>
              <a:pPr/>
              <a:t>9/15/16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3697189" y="6324600"/>
            <a:ext cx="16663986" cy="134820662"/>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705225" y="6324600"/>
            <a:ext cx="49534764"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90B2153-707D-4FE7-8E57-B827A21A0E95}" type="datetimeFigureOut">
              <a:rPr lang="en-US" smtClean="0"/>
              <a:pPr/>
              <a:t>9/15/16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90B2153-707D-4FE7-8E57-B827A21A0E95}" type="datetimeFigureOut">
              <a:rPr lang="en-US" smtClean="0"/>
              <a:pPr/>
              <a:t>9/15/16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66939" y="21153122"/>
            <a:ext cx="23317200" cy="6537960"/>
          </a:xfrm>
          <a:prstGeom prst="rect">
            <a:avLst/>
          </a:prstGeom>
        </p:spPr>
        <p:txBody>
          <a:bodyPr anchor="t"/>
          <a:lstStyle>
            <a:lvl1pPr algn="l">
              <a:defRPr sz="14400" b="1" cap="all"/>
            </a:lvl1pPr>
          </a:lstStyle>
          <a:p>
            <a:r>
              <a:rPr lang="en-US" smtClean="0"/>
              <a:t>Click to edit Master title style</a:t>
            </a:r>
            <a:endParaRPr lang="en-US"/>
          </a:p>
        </p:txBody>
      </p:sp>
      <p:sp>
        <p:nvSpPr>
          <p:cNvPr id="3" name="Text Placeholder 2"/>
          <p:cNvSpPr>
            <a:spLocks noGrp="1"/>
          </p:cNvSpPr>
          <p:nvPr>
            <p:ph type="body" idx="1"/>
          </p:nvPr>
        </p:nvSpPr>
        <p:spPr>
          <a:xfrm>
            <a:off x="2166939" y="13952225"/>
            <a:ext cx="23317200" cy="7200898"/>
          </a:xfrm>
        </p:spPr>
        <p:txBody>
          <a:bodyPr anchor="b"/>
          <a:lstStyle>
            <a:lvl1pPr marL="0" indent="0">
              <a:buNone/>
              <a:defRPr sz="7200">
                <a:solidFill>
                  <a:schemeClr val="tx1">
                    <a:tint val="75000"/>
                  </a:schemeClr>
                </a:solidFill>
              </a:defRPr>
            </a:lvl1pPr>
            <a:lvl2pPr marL="1645920" indent="0">
              <a:buNone/>
              <a:defRPr sz="6500">
                <a:solidFill>
                  <a:schemeClr val="tx1">
                    <a:tint val="75000"/>
                  </a:schemeClr>
                </a:solidFill>
              </a:defRPr>
            </a:lvl2pPr>
            <a:lvl3pPr marL="3291840" indent="0">
              <a:buNone/>
              <a:defRPr sz="5800">
                <a:solidFill>
                  <a:schemeClr val="tx1">
                    <a:tint val="75000"/>
                  </a:schemeClr>
                </a:solidFill>
              </a:defRPr>
            </a:lvl3pPr>
            <a:lvl4pPr marL="4937760" indent="0">
              <a:buNone/>
              <a:defRPr sz="5000">
                <a:solidFill>
                  <a:schemeClr val="tx1">
                    <a:tint val="75000"/>
                  </a:schemeClr>
                </a:solidFill>
              </a:defRPr>
            </a:lvl4pPr>
            <a:lvl5pPr marL="6583680" indent="0">
              <a:buNone/>
              <a:defRPr sz="5000">
                <a:solidFill>
                  <a:schemeClr val="tx1">
                    <a:tint val="75000"/>
                  </a:schemeClr>
                </a:solidFill>
              </a:defRPr>
            </a:lvl5pPr>
            <a:lvl6pPr marL="8229600" indent="0">
              <a:buNone/>
              <a:defRPr sz="5000">
                <a:solidFill>
                  <a:schemeClr val="tx1">
                    <a:tint val="75000"/>
                  </a:schemeClr>
                </a:solidFill>
              </a:defRPr>
            </a:lvl6pPr>
            <a:lvl7pPr marL="9875520" indent="0">
              <a:buNone/>
              <a:defRPr sz="5000">
                <a:solidFill>
                  <a:schemeClr val="tx1">
                    <a:tint val="75000"/>
                  </a:schemeClr>
                </a:solidFill>
              </a:defRPr>
            </a:lvl7pPr>
            <a:lvl8pPr marL="11521440" indent="0">
              <a:buNone/>
              <a:defRPr sz="5000">
                <a:solidFill>
                  <a:schemeClr val="tx1">
                    <a:tint val="75000"/>
                  </a:schemeClr>
                </a:solidFill>
              </a:defRPr>
            </a:lvl8pPr>
            <a:lvl9pPr marL="13167360" indent="0">
              <a:buNone/>
              <a:defRPr sz="50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90B2153-707D-4FE7-8E57-B827A21A0E95}" type="datetimeFigureOut">
              <a:rPr lang="en-US" smtClean="0"/>
              <a:pPr/>
              <a:t>9/15/16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705226" y="36865560"/>
            <a:ext cx="33099376" cy="104279702"/>
          </a:xfrm>
        </p:spPr>
        <p:txBody>
          <a:bodyPr/>
          <a:lstStyle>
            <a:lvl1pPr>
              <a:defRPr sz="10100"/>
            </a:lvl1pPr>
            <a:lvl2pPr>
              <a:defRPr sz="8600"/>
            </a:lvl2pPr>
            <a:lvl3pPr>
              <a:defRPr sz="7200"/>
            </a:lvl3pPr>
            <a:lvl4pPr>
              <a:defRPr sz="6500"/>
            </a:lvl4pPr>
            <a:lvl5pPr>
              <a:defRPr sz="6500"/>
            </a:lvl5pPr>
            <a:lvl6pPr>
              <a:defRPr sz="6500"/>
            </a:lvl6pPr>
            <a:lvl7pPr>
              <a:defRPr sz="6500"/>
            </a:lvl7pPr>
            <a:lvl8pPr>
              <a:defRPr sz="6500"/>
            </a:lvl8pPr>
            <a:lvl9pPr>
              <a:defRPr sz="6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37261801" y="36865560"/>
            <a:ext cx="33099376" cy="104279702"/>
          </a:xfrm>
        </p:spPr>
        <p:txBody>
          <a:bodyPr/>
          <a:lstStyle>
            <a:lvl1pPr>
              <a:defRPr sz="10100"/>
            </a:lvl1pPr>
            <a:lvl2pPr>
              <a:defRPr sz="8600"/>
            </a:lvl2pPr>
            <a:lvl3pPr>
              <a:defRPr sz="7200"/>
            </a:lvl3pPr>
            <a:lvl4pPr>
              <a:defRPr sz="6500"/>
            </a:lvl4pPr>
            <a:lvl5pPr>
              <a:defRPr sz="6500"/>
            </a:lvl5pPr>
            <a:lvl6pPr>
              <a:defRPr sz="6500"/>
            </a:lvl6pPr>
            <a:lvl7pPr>
              <a:defRPr sz="6500"/>
            </a:lvl7pPr>
            <a:lvl8pPr>
              <a:defRPr sz="6500"/>
            </a:lvl8pPr>
            <a:lvl9pPr>
              <a:defRPr sz="6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90B2153-707D-4FE7-8E57-B827A21A0E95}" type="datetimeFigureOut">
              <a:rPr lang="en-US" smtClean="0"/>
              <a:pPr/>
              <a:t>9/15/16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1318262"/>
            <a:ext cx="24688800" cy="5486400"/>
          </a:xfrm>
          <a:prstGeom prst="rect">
            <a:avLst/>
          </a:prstGeo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371600" y="7368542"/>
            <a:ext cx="12120564" cy="3070858"/>
          </a:xfrm>
        </p:spPr>
        <p:txBody>
          <a:bodyPr anchor="b"/>
          <a:lstStyle>
            <a:lvl1pPr marL="0" indent="0">
              <a:buNone/>
              <a:defRPr sz="8600" b="1"/>
            </a:lvl1pPr>
            <a:lvl2pPr marL="1645920" indent="0">
              <a:buNone/>
              <a:defRPr sz="7200" b="1"/>
            </a:lvl2pPr>
            <a:lvl3pPr marL="3291840" indent="0">
              <a:buNone/>
              <a:defRPr sz="6500" b="1"/>
            </a:lvl3pPr>
            <a:lvl4pPr marL="4937760" indent="0">
              <a:buNone/>
              <a:defRPr sz="5800" b="1"/>
            </a:lvl4pPr>
            <a:lvl5pPr marL="6583680" indent="0">
              <a:buNone/>
              <a:defRPr sz="5800" b="1"/>
            </a:lvl5pPr>
            <a:lvl6pPr marL="8229600" indent="0">
              <a:buNone/>
              <a:defRPr sz="5800" b="1"/>
            </a:lvl6pPr>
            <a:lvl7pPr marL="9875520" indent="0">
              <a:buNone/>
              <a:defRPr sz="5800" b="1"/>
            </a:lvl7pPr>
            <a:lvl8pPr marL="11521440" indent="0">
              <a:buNone/>
              <a:defRPr sz="5800" b="1"/>
            </a:lvl8pPr>
            <a:lvl9pPr marL="13167360" indent="0">
              <a:buNone/>
              <a:defRPr sz="5800" b="1"/>
            </a:lvl9pPr>
          </a:lstStyle>
          <a:p>
            <a:pPr lvl="0"/>
            <a:r>
              <a:rPr lang="en-US" smtClean="0"/>
              <a:t>Click to edit Master text styles</a:t>
            </a:r>
          </a:p>
        </p:txBody>
      </p:sp>
      <p:sp>
        <p:nvSpPr>
          <p:cNvPr id="4" name="Content Placeholder 3"/>
          <p:cNvSpPr>
            <a:spLocks noGrp="1"/>
          </p:cNvSpPr>
          <p:nvPr>
            <p:ph sz="half" idx="2"/>
          </p:nvPr>
        </p:nvSpPr>
        <p:spPr>
          <a:xfrm>
            <a:off x="1371600" y="10439400"/>
            <a:ext cx="12120564" cy="18966182"/>
          </a:xfrm>
        </p:spPr>
        <p:txBody>
          <a:bodyPr/>
          <a:lstStyle>
            <a:lvl1pPr>
              <a:defRPr sz="8600"/>
            </a:lvl1pPr>
            <a:lvl2pPr>
              <a:defRPr sz="7200"/>
            </a:lvl2pPr>
            <a:lvl3pPr>
              <a:defRPr sz="65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3935077" y="7368542"/>
            <a:ext cx="12125326" cy="3070858"/>
          </a:xfrm>
        </p:spPr>
        <p:txBody>
          <a:bodyPr anchor="b"/>
          <a:lstStyle>
            <a:lvl1pPr marL="0" indent="0">
              <a:buNone/>
              <a:defRPr sz="8600" b="1"/>
            </a:lvl1pPr>
            <a:lvl2pPr marL="1645920" indent="0">
              <a:buNone/>
              <a:defRPr sz="7200" b="1"/>
            </a:lvl2pPr>
            <a:lvl3pPr marL="3291840" indent="0">
              <a:buNone/>
              <a:defRPr sz="6500" b="1"/>
            </a:lvl3pPr>
            <a:lvl4pPr marL="4937760" indent="0">
              <a:buNone/>
              <a:defRPr sz="5800" b="1"/>
            </a:lvl4pPr>
            <a:lvl5pPr marL="6583680" indent="0">
              <a:buNone/>
              <a:defRPr sz="5800" b="1"/>
            </a:lvl5pPr>
            <a:lvl6pPr marL="8229600" indent="0">
              <a:buNone/>
              <a:defRPr sz="5800" b="1"/>
            </a:lvl6pPr>
            <a:lvl7pPr marL="9875520" indent="0">
              <a:buNone/>
              <a:defRPr sz="5800" b="1"/>
            </a:lvl7pPr>
            <a:lvl8pPr marL="11521440" indent="0">
              <a:buNone/>
              <a:defRPr sz="5800" b="1"/>
            </a:lvl8pPr>
            <a:lvl9pPr marL="13167360" indent="0">
              <a:buNone/>
              <a:defRPr sz="5800" b="1"/>
            </a:lvl9pPr>
          </a:lstStyle>
          <a:p>
            <a:pPr lvl="0"/>
            <a:r>
              <a:rPr lang="en-US" smtClean="0"/>
              <a:t>Click to edit Master text styles</a:t>
            </a:r>
          </a:p>
        </p:txBody>
      </p:sp>
      <p:sp>
        <p:nvSpPr>
          <p:cNvPr id="6" name="Content Placeholder 5"/>
          <p:cNvSpPr>
            <a:spLocks noGrp="1"/>
          </p:cNvSpPr>
          <p:nvPr>
            <p:ph sz="quarter" idx="4"/>
          </p:nvPr>
        </p:nvSpPr>
        <p:spPr>
          <a:xfrm>
            <a:off x="13935077" y="10439400"/>
            <a:ext cx="12125326" cy="18966182"/>
          </a:xfrm>
        </p:spPr>
        <p:txBody>
          <a:bodyPr/>
          <a:lstStyle>
            <a:lvl1pPr>
              <a:defRPr sz="8600"/>
            </a:lvl1pPr>
            <a:lvl2pPr>
              <a:defRPr sz="7200"/>
            </a:lvl2pPr>
            <a:lvl3pPr>
              <a:defRPr sz="65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90B2153-707D-4FE7-8E57-B827A21A0E95}" type="datetimeFigureOut">
              <a:rPr lang="en-US" smtClean="0"/>
              <a:pPr/>
              <a:t>9/15/16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371600" y="1318262"/>
            <a:ext cx="24688800" cy="5486400"/>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90B2153-707D-4FE7-8E57-B827A21A0E95}" type="datetimeFigureOut">
              <a:rPr lang="en-US" smtClean="0"/>
              <a:pPr/>
              <a:t>9/15/16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0B2153-707D-4FE7-8E57-B827A21A0E95}" type="datetimeFigureOut">
              <a:rPr lang="en-US" smtClean="0"/>
              <a:pPr/>
              <a:t>9/15/16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71602" y="1310640"/>
            <a:ext cx="9024939" cy="5577840"/>
          </a:xfrm>
          <a:prstGeom prst="rect">
            <a:avLst/>
          </a:prstGeom>
        </p:spPr>
        <p:txBody>
          <a:bodyPr anchor="b"/>
          <a:lstStyle>
            <a:lvl1pPr algn="l">
              <a:defRPr sz="7200" b="1"/>
            </a:lvl1pPr>
          </a:lstStyle>
          <a:p>
            <a:r>
              <a:rPr lang="en-US" smtClean="0"/>
              <a:t>Click to edit Master title style</a:t>
            </a:r>
            <a:endParaRPr lang="en-US"/>
          </a:p>
        </p:txBody>
      </p:sp>
      <p:sp>
        <p:nvSpPr>
          <p:cNvPr id="3" name="Content Placeholder 2"/>
          <p:cNvSpPr>
            <a:spLocks noGrp="1"/>
          </p:cNvSpPr>
          <p:nvPr>
            <p:ph idx="1"/>
          </p:nvPr>
        </p:nvSpPr>
        <p:spPr>
          <a:xfrm>
            <a:off x="10725151" y="1310643"/>
            <a:ext cx="15335250" cy="28094942"/>
          </a:xfrm>
        </p:spPr>
        <p:txBody>
          <a:bodyPr/>
          <a:lstStyle>
            <a:lvl1pPr>
              <a:defRPr sz="11500"/>
            </a:lvl1pPr>
            <a:lvl2pPr>
              <a:defRPr sz="10100"/>
            </a:lvl2pPr>
            <a:lvl3pPr>
              <a:defRPr sz="8600"/>
            </a:lvl3pPr>
            <a:lvl4pPr>
              <a:defRPr sz="7200"/>
            </a:lvl4pPr>
            <a:lvl5pPr>
              <a:defRPr sz="7200"/>
            </a:lvl5pPr>
            <a:lvl6pPr>
              <a:defRPr sz="7200"/>
            </a:lvl6pPr>
            <a:lvl7pPr>
              <a:defRPr sz="7200"/>
            </a:lvl7pPr>
            <a:lvl8pPr>
              <a:defRPr sz="7200"/>
            </a:lvl8pPr>
            <a:lvl9pPr>
              <a:defRPr sz="7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371602" y="6888483"/>
            <a:ext cx="9024939" cy="22517102"/>
          </a:xfrm>
        </p:spPr>
        <p:txBody>
          <a:bodyPr/>
          <a:lstStyle>
            <a:lvl1pPr marL="0" indent="0">
              <a:buNone/>
              <a:defRPr sz="5000"/>
            </a:lvl1pPr>
            <a:lvl2pPr marL="1645920" indent="0">
              <a:buNone/>
              <a:defRPr sz="4300"/>
            </a:lvl2pPr>
            <a:lvl3pPr marL="3291840" indent="0">
              <a:buNone/>
              <a:defRPr sz="3600"/>
            </a:lvl3pPr>
            <a:lvl4pPr marL="4937760" indent="0">
              <a:buNone/>
              <a:defRPr sz="3200"/>
            </a:lvl4pPr>
            <a:lvl5pPr marL="6583680" indent="0">
              <a:buNone/>
              <a:defRPr sz="3200"/>
            </a:lvl5pPr>
            <a:lvl6pPr marL="8229600" indent="0">
              <a:buNone/>
              <a:defRPr sz="3200"/>
            </a:lvl6pPr>
            <a:lvl7pPr marL="9875520" indent="0">
              <a:buNone/>
              <a:defRPr sz="3200"/>
            </a:lvl7pPr>
            <a:lvl8pPr marL="11521440" indent="0">
              <a:buNone/>
              <a:defRPr sz="3200"/>
            </a:lvl8pPr>
            <a:lvl9pPr marL="13167360" indent="0">
              <a:buNone/>
              <a:defRPr sz="3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0B2153-707D-4FE7-8E57-B827A21A0E95}" type="datetimeFigureOut">
              <a:rPr lang="en-US" smtClean="0"/>
              <a:pPr/>
              <a:t>9/15/16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76864" y="23042880"/>
            <a:ext cx="16459200" cy="2720342"/>
          </a:xfrm>
          <a:prstGeom prst="rect">
            <a:avLst/>
          </a:prstGeom>
        </p:spPr>
        <p:txBody>
          <a:bodyPr anchor="b"/>
          <a:lstStyle>
            <a:lvl1pPr algn="l">
              <a:defRPr sz="7200" b="1"/>
            </a:lvl1pPr>
          </a:lstStyle>
          <a:p>
            <a:r>
              <a:rPr lang="en-US" smtClean="0"/>
              <a:t>Click to edit Master title style</a:t>
            </a:r>
            <a:endParaRPr lang="en-US"/>
          </a:p>
        </p:txBody>
      </p:sp>
      <p:sp>
        <p:nvSpPr>
          <p:cNvPr id="3" name="Picture Placeholder 2"/>
          <p:cNvSpPr>
            <a:spLocks noGrp="1"/>
          </p:cNvSpPr>
          <p:nvPr>
            <p:ph type="pic" idx="1"/>
          </p:nvPr>
        </p:nvSpPr>
        <p:spPr>
          <a:xfrm>
            <a:off x="5376864" y="2941320"/>
            <a:ext cx="16459200" cy="19751040"/>
          </a:xfrm>
        </p:spPr>
        <p:txBody>
          <a:bodyPr/>
          <a:lstStyle>
            <a:lvl1pPr marL="0" indent="0">
              <a:buNone/>
              <a:defRPr sz="11500"/>
            </a:lvl1pPr>
            <a:lvl2pPr marL="1645920" indent="0">
              <a:buNone/>
              <a:defRPr sz="10100"/>
            </a:lvl2pPr>
            <a:lvl3pPr marL="3291840" indent="0">
              <a:buNone/>
              <a:defRPr sz="860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p:cNvSpPr>
            <a:spLocks noGrp="1"/>
          </p:cNvSpPr>
          <p:nvPr>
            <p:ph type="body" sz="half" idx="2"/>
          </p:nvPr>
        </p:nvSpPr>
        <p:spPr>
          <a:xfrm>
            <a:off x="5376864" y="25763222"/>
            <a:ext cx="16459200" cy="3863338"/>
          </a:xfrm>
        </p:spPr>
        <p:txBody>
          <a:bodyPr/>
          <a:lstStyle>
            <a:lvl1pPr marL="0" indent="0">
              <a:buNone/>
              <a:defRPr sz="5000"/>
            </a:lvl1pPr>
            <a:lvl2pPr marL="1645920" indent="0">
              <a:buNone/>
              <a:defRPr sz="4300"/>
            </a:lvl2pPr>
            <a:lvl3pPr marL="3291840" indent="0">
              <a:buNone/>
              <a:defRPr sz="3600"/>
            </a:lvl3pPr>
            <a:lvl4pPr marL="4937760" indent="0">
              <a:buNone/>
              <a:defRPr sz="3200"/>
            </a:lvl4pPr>
            <a:lvl5pPr marL="6583680" indent="0">
              <a:buNone/>
              <a:defRPr sz="3200"/>
            </a:lvl5pPr>
            <a:lvl6pPr marL="8229600" indent="0">
              <a:buNone/>
              <a:defRPr sz="3200"/>
            </a:lvl6pPr>
            <a:lvl7pPr marL="9875520" indent="0">
              <a:buNone/>
              <a:defRPr sz="3200"/>
            </a:lvl7pPr>
            <a:lvl8pPr marL="11521440" indent="0">
              <a:buNone/>
              <a:defRPr sz="3200"/>
            </a:lvl8pPr>
            <a:lvl9pPr marL="13167360" indent="0">
              <a:buNone/>
              <a:defRPr sz="3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90B2153-707D-4FE7-8E57-B827A21A0E95}" type="datetimeFigureOut">
              <a:rPr lang="en-US" smtClean="0"/>
              <a:pPr/>
              <a:t>9/15/16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F2DD61-521C-4596-9EA6-DA48409C85C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7680963"/>
            <a:ext cx="24688800" cy="21724622"/>
          </a:xfrm>
          <a:prstGeom prst="rect">
            <a:avLst/>
          </a:prstGeom>
        </p:spPr>
        <p:txBody>
          <a:bodyPr vert="horz" lIns="329184" tIns="164592" rIns="329184" bIns="164592"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371600" y="30510482"/>
            <a:ext cx="6400800" cy="1752600"/>
          </a:xfrm>
          <a:prstGeom prst="rect">
            <a:avLst/>
          </a:prstGeom>
        </p:spPr>
        <p:txBody>
          <a:bodyPr vert="horz" lIns="329184" tIns="164592" rIns="329184" bIns="164592" rtlCol="0" anchor="ctr"/>
          <a:lstStyle>
            <a:lvl1pPr algn="l">
              <a:defRPr sz="4300">
                <a:solidFill>
                  <a:schemeClr val="tx1">
                    <a:tint val="75000"/>
                  </a:schemeClr>
                </a:solidFill>
              </a:defRPr>
            </a:lvl1pPr>
          </a:lstStyle>
          <a:p>
            <a:fld id="{190B2153-707D-4FE7-8E57-B827A21A0E95}" type="datetimeFigureOut">
              <a:rPr lang="en-US" smtClean="0"/>
              <a:pPr/>
              <a:t>9/15/16</a:t>
            </a:fld>
            <a:endParaRPr lang="en-US"/>
          </a:p>
        </p:txBody>
      </p:sp>
      <p:sp>
        <p:nvSpPr>
          <p:cNvPr id="5" name="Footer Placeholder 4"/>
          <p:cNvSpPr>
            <a:spLocks noGrp="1"/>
          </p:cNvSpPr>
          <p:nvPr>
            <p:ph type="ftr" sz="quarter" idx="3"/>
          </p:nvPr>
        </p:nvSpPr>
        <p:spPr>
          <a:xfrm>
            <a:off x="9372600" y="30510482"/>
            <a:ext cx="8686800" cy="1752600"/>
          </a:xfrm>
          <a:prstGeom prst="rect">
            <a:avLst/>
          </a:prstGeom>
        </p:spPr>
        <p:txBody>
          <a:bodyPr vert="horz" lIns="329184" tIns="164592" rIns="329184" bIns="164592" rtlCol="0" anchor="ctr"/>
          <a:lstStyle>
            <a:lvl1pPr algn="ctr">
              <a:defRPr sz="4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659600" y="30510482"/>
            <a:ext cx="6400800" cy="1752600"/>
          </a:xfrm>
          <a:prstGeom prst="rect">
            <a:avLst/>
          </a:prstGeom>
        </p:spPr>
        <p:txBody>
          <a:bodyPr vert="horz" lIns="329184" tIns="164592" rIns="329184" bIns="164592" rtlCol="0" anchor="ctr"/>
          <a:lstStyle>
            <a:lvl1pPr algn="r">
              <a:defRPr sz="4300">
                <a:solidFill>
                  <a:schemeClr val="tx1">
                    <a:tint val="75000"/>
                  </a:schemeClr>
                </a:solidFill>
              </a:defRPr>
            </a:lvl1pPr>
          </a:lstStyle>
          <a:p>
            <a:fld id="{94F2DD61-521C-4596-9EA6-DA48409C85C3}" type="slidenum">
              <a:rPr lang="en-US" smtClean="0"/>
              <a:pPr/>
              <a:t>‹#›</a:t>
            </a:fld>
            <a:endParaRPr lang="en-US"/>
          </a:p>
        </p:txBody>
      </p:sp>
      <p:pic>
        <p:nvPicPr>
          <p:cNvPr id="2" name="Picture 1" descr="UCLA_Engineering_logo cmyk FA.eps"/>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264138" y="914400"/>
            <a:ext cx="6127262" cy="24384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291840" rtl="0" eaLnBrk="1" latinLnBrk="0" hangingPunct="1">
        <a:spcBef>
          <a:spcPct val="0"/>
        </a:spcBef>
        <a:buNone/>
        <a:defRPr sz="15800" kern="1200">
          <a:solidFill>
            <a:schemeClr val="tx1"/>
          </a:solidFill>
          <a:latin typeface="+mj-lt"/>
          <a:ea typeface="+mj-ea"/>
          <a:cs typeface="+mj-cs"/>
        </a:defRPr>
      </a:lvl1pPr>
    </p:titleStyle>
    <p:bodyStyle>
      <a:lvl1pPr marL="1234440" indent="-1234440" algn="l" defTabSz="3291840" rtl="0" eaLnBrk="1" latinLnBrk="0" hangingPunct="1">
        <a:spcBef>
          <a:spcPct val="20000"/>
        </a:spcBef>
        <a:buFont typeface="Arial" pitchFamily="34" charset="0"/>
        <a:buChar char="•"/>
        <a:defRPr sz="11500" kern="1200">
          <a:solidFill>
            <a:schemeClr val="tx1"/>
          </a:solidFill>
          <a:latin typeface="+mn-lt"/>
          <a:ea typeface="+mn-ea"/>
          <a:cs typeface="+mn-cs"/>
        </a:defRPr>
      </a:lvl1pPr>
      <a:lvl2pPr marL="2674620" indent="-1028700" algn="l" defTabSz="3291840" rtl="0" eaLnBrk="1" latinLnBrk="0" hangingPunct="1">
        <a:spcBef>
          <a:spcPct val="20000"/>
        </a:spcBef>
        <a:buFont typeface="Arial" pitchFamily="34" charset="0"/>
        <a:buChar char="–"/>
        <a:defRPr sz="10100" kern="1200">
          <a:solidFill>
            <a:schemeClr val="tx1"/>
          </a:solidFill>
          <a:latin typeface="+mn-lt"/>
          <a:ea typeface="+mn-ea"/>
          <a:cs typeface="+mn-cs"/>
        </a:defRPr>
      </a:lvl2pPr>
      <a:lvl3pPr marL="4114800" indent="-822960" algn="l" defTabSz="3291840" rtl="0" eaLnBrk="1" latinLnBrk="0" hangingPunct="1">
        <a:spcBef>
          <a:spcPct val="20000"/>
        </a:spcBef>
        <a:buFont typeface="Arial" pitchFamily="34" charset="0"/>
        <a:buChar char="•"/>
        <a:defRPr sz="8600" kern="1200">
          <a:solidFill>
            <a:schemeClr val="tx1"/>
          </a:solidFill>
          <a:latin typeface="+mn-lt"/>
          <a:ea typeface="+mn-ea"/>
          <a:cs typeface="+mn-cs"/>
        </a:defRPr>
      </a:lvl3pPr>
      <a:lvl4pPr marL="5760720" indent="-822960" algn="l" defTabSz="3291840" rtl="0" eaLnBrk="1" latinLnBrk="0" hangingPunct="1">
        <a:spcBef>
          <a:spcPct val="20000"/>
        </a:spcBef>
        <a:buFont typeface="Arial" pitchFamily="34" charset="0"/>
        <a:buChar char="–"/>
        <a:defRPr sz="7200" kern="1200">
          <a:solidFill>
            <a:schemeClr val="tx1"/>
          </a:solidFill>
          <a:latin typeface="+mn-lt"/>
          <a:ea typeface="+mn-ea"/>
          <a:cs typeface="+mn-cs"/>
        </a:defRPr>
      </a:lvl4pPr>
      <a:lvl5pPr marL="7406640" indent="-822960" algn="l" defTabSz="3291840" rtl="0" eaLnBrk="1" latinLnBrk="0" hangingPunct="1">
        <a:spcBef>
          <a:spcPct val="20000"/>
        </a:spcBef>
        <a:buFont typeface="Arial" pitchFamily="34" charset="0"/>
        <a:buChar char="»"/>
        <a:defRPr sz="7200" kern="1200">
          <a:solidFill>
            <a:schemeClr val="tx1"/>
          </a:solidFill>
          <a:latin typeface="+mn-lt"/>
          <a:ea typeface="+mn-ea"/>
          <a:cs typeface="+mn-cs"/>
        </a:defRPr>
      </a:lvl5pPr>
      <a:lvl6pPr marL="9052560" indent="-822960" algn="l" defTabSz="3291840" rtl="0" eaLnBrk="1" latinLnBrk="0" hangingPunct="1">
        <a:spcBef>
          <a:spcPct val="20000"/>
        </a:spcBef>
        <a:buFont typeface="Arial" pitchFamily="34" charset="0"/>
        <a:buChar char="•"/>
        <a:defRPr sz="7200" kern="1200">
          <a:solidFill>
            <a:schemeClr val="tx1"/>
          </a:solidFill>
          <a:latin typeface="+mn-lt"/>
          <a:ea typeface="+mn-ea"/>
          <a:cs typeface="+mn-cs"/>
        </a:defRPr>
      </a:lvl6pPr>
      <a:lvl7pPr marL="10698480" indent="-822960" algn="l" defTabSz="3291840" rtl="0" eaLnBrk="1" latinLnBrk="0" hangingPunct="1">
        <a:spcBef>
          <a:spcPct val="20000"/>
        </a:spcBef>
        <a:buFont typeface="Arial" pitchFamily="34" charset="0"/>
        <a:buChar char="•"/>
        <a:defRPr sz="7200" kern="1200">
          <a:solidFill>
            <a:schemeClr val="tx1"/>
          </a:solidFill>
          <a:latin typeface="+mn-lt"/>
          <a:ea typeface="+mn-ea"/>
          <a:cs typeface="+mn-cs"/>
        </a:defRPr>
      </a:lvl7pPr>
      <a:lvl8pPr marL="12344400" indent="-822960" algn="l" defTabSz="3291840" rtl="0" eaLnBrk="1" latinLnBrk="0" hangingPunct="1">
        <a:spcBef>
          <a:spcPct val="20000"/>
        </a:spcBef>
        <a:buFont typeface="Arial" pitchFamily="34" charset="0"/>
        <a:buChar char="•"/>
        <a:defRPr sz="7200" kern="1200">
          <a:solidFill>
            <a:schemeClr val="tx1"/>
          </a:solidFill>
          <a:latin typeface="+mn-lt"/>
          <a:ea typeface="+mn-ea"/>
          <a:cs typeface="+mn-cs"/>
        </a:defRPr>
      </a:lvl8pPr>
      <a:lvl9pPr marL="13990320" indent="-822960" algn="l" defTabSz="3291840" rtl="0" eaLnBrk="1" latinLnBrk="0" hangingPunct="1">
        <a:spcBef>
          <a:spcPct val="20000"/>
        </a:spcBef>
        <a:buFont typeface="Arial" pitchFamily="34" charset="0"/>
        <a:buChar char="•"/>
        <a:defRPr sz="7200" kern="1200">
          <a:solidFill>
            <a:schemeClr val="tx1"/>
          </a:solidFill>
          <a:latin typeface="+mn-lt"/>
          <a:ea typeface="+mn-ea"/>
          <a:cs typeface="+mn-cs"/>
        </a:defRPr>
      </a:lvl9pPr>
    </p:bodyStyle>
    <p:otherStyle>
      <a:defPPr>
        <a:defRPr lang="en-US"/>
      </a:defPPr>
      <a:lvl1pPr marL="0" algn="l" defTabSz="3291840" rtl="0" eaLnBrk="1" latinLnBrk="0" hangingPunct="1">
        <a:defRPr sz="6500" kern="1200">
          <a:solidFill>
            <a:schemeClr val="tx1"/>
          </a:solidFill>
          <a:latin typeface="+mn-lt"/>
          <a:ea typeface="+mn-ea"/>
          <a:cs typeface="+mn-cs"/>
        </a:defRPr>
      </a:lvl1pPr>
      <a:lvl2pPr marL="1645920" algn="l" defTabSz="3291840" rtl="0" eaLnBrk="1" latinLnBrk="0" hangingPunct="1">
        <a:defRPr sz="6500" kern="1200">
          <a:solidFill>
            <a:schemeClr val="tx1"/>
          </a:solidFill>
          <a:latin typeface="+mn-lt"/>
          <a:ea typeface="+mn-ea"/>
          <a:cs typeface="+mn-cs"/>
        </a:defRPr>
      </a:lvl2pPr>
      <a:lvl3pPr marL="3291840" algn="l" defTabSz="3291840" rtl="0" eaLnBrk="1" latinLnBrk="0" hangingPunct="1">
        <a:defRPr sz="6500" kern="1200">
          <a:solidFill>
            <a:schemeClr val="tx1"/>
          </a:solidFill>
          <a:latin typeface="+mn-lt"/>
          <a:ea typeface="+mn-ea"/>
          <a:cs typeface="+mn-cs"/>
        </a:defRPr>
      </a:lvl3pPr>
      <a:lvl4pPr marL="4937760" algn="l" defTabSz="3291840" rtl="0" eaLnBrk="1" latinLnBrk="0" hangingPunct="1">
        <a:defRPr sz="6500" kern="1200">
          <a:solidFill>
            <a:schemeClr val="tx1"/>
          </a:solidFill>
          <a:latin typeface="+mn-lt"/>
          <a:ea typeface="+mn-ea"/>
          <a:cs typeface="+mn-cs"/>
        </a:defRPr>
      </a:lvl4pPr>
      <a:lvl5pPr marL="6583680" algn="l" defTabSz="3291840" rtl="0" eaLnBrk="1" latinLnBrk="0" hangingPunct="1">
        <a:defRPr sz="6500" kern="1200">
          <a:solidFill>
            <a:schemeClr val="tx1"/>
          </a:solidFill>
          <a:latin typeface="+mn-lt"/>
          <a:ea typeface="+mn-ea"/>
          <a:cs typeface="+mn-cs"/>
        </a:defRPr>
      </a:lvl5pPr>
      <a:lvl6pPr marL="8229600" algn="l" defTabSz="3291840" rtl="0" eaLnBrk="1" latinLnBrk="0" hangingPunct="1">
        <a:defRPr sz="6500" kern="1200">
          <a:solidFill>
            <a:schemeClr val="tx1"/>
          </a:solidFill>
          <a:latin typeface="+mn-lt"/>
          <a:ea typeface="+mn-ea"/>
          <a:cs typeface="+mn-cs"/>
        </a:defRPr>
      </a:lvl6pPr>
      <a:lvl7pPr marL="9875520" algn="l" defTabSz="3291840" rtl="0" eaLnBrk="1" latinLnBrk="0" hangingPunct="1">
        <a:defRPr sz="6500" kern="1200">
          <a:solidFill>
            <a:schemeClr val="tx1"/>
          </a:solidFill>
          <a:latin typeface="+mn-lt"/>
          <a:ea typeface="+mn-ea"/>
          <a:cs typeface="+mn-cs"/>
        </a:defRPr>
      </a:lvl7pPr>
      <a:lvl8pPr marL="11521440" algn="l" defTabSz="3291840" rtl="0" eaLnBrk="1" latinLnBrk="0" hangingPunct="1">
        <a:defRPr sz="6500" kern="1200">
          <a:solidFill>
            <a:schemeClr val="tx1"/>
          </a:solidFill>
          <a:latin typeface="+mn-lt"/>
          <a:ea typeface="+mn-ea"/>
          <a:cs typeface="+mn-cs"/>
        </a:defRPr>
      </a:lvl8pPr>
      <a:lvl9pPr marL="13167360" algn="l" defTabSz="3291840" rtl="0" eaLnBrk="1" latinLnBrk="0" hangingPunct="1">
        <a:defRPr sz="6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image" Target="../media/image8.png"/><Relationship Id="rId20" Type="http://schemas.openxmlformats.org/officeDocument/2006/relationships/image" Target="../media/image19.png"/><Relationship Id="rId21" Type="http://schemas.openxmlformats.org/officeDocument/2006/relationships/image" Target="../media/image20.png"/><Relationship Id="rId10" Type="http://schemas.openxmlformats.org/officeDocument/2006/relationships/image" Target="../media/image9.png"/><Relationship Id="rId11" Type="http://schemas.openxmlformats.org/officeDocument/2006/relationships/image" Target="../media/image10.emf"/><Relationship Id="rId12" Type="http://schemas.openxmlformats.org/officeDocument/2006/relationships/image" Target="../media/image11.emf"/><Relationship Id="rId13" Type="http://schemas.openxmlformats.org/officeDocument/2006/relationships/image" Target="../media/image12.png"/><Relationship Id="rId14" Type="http://schemas.openxmlformats.org/officeDocument/2006/relationships/image" Target="../media/image13.png"/><Relationship Id="rId15" Type="http://schemas.openxmlformats.org/officeDocument/2006/relationships/image" Target="../media/image14.png"/><Relationship Id="rId16" Type="http://schemas.openxmlformats.org/officeDocument/2006/relationships/image" Target="../media/image15.png"/><Relationship Id="rId17" Type="http://schemas.openxmlformats.org/officeDocument/2006/relationships/image" Target="../media/image16.png"/><Relationship Id="rId18" Type="http://schemas.openxmlformats.org/officeDocument/2006/relationships/image" Target="../media/image17.png"/><Relationship Id="rId19"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emf"/><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tiff"/><Relationship Id="rId8"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a:xfrm>
            <a:off x="1219200" y="5954361"/>
            <a:ext cx="7955280" cy="8595360"/>
          </a:xfrm>
          <a:prstGeom prst="rect">
            <a:avLst/>
          </a:prstGeom>
          <a:ln>
            <a:noFill/>
          </a:ln>
        </p:spPr>
        <p:style>
          <a:lnRef idx="1">
            <a:schemeClr val="dk1"/>
          </a:lnRef>
          <a:fillRef idx="2">
            <a:schemeClr val="dk1"/>
          </a:fillRef>
          <a:effectRef idx="1">
            <a:schemeClr val="dk1"/>
          </a:effectRef>
          <a:fontRef idx="minor">
            <a:schemeClr val="dk1"/>
          </a:fontRef>
        </p:style>
        <p:txBody>
          <a:bodyPr anchor="ctr"/>
          <a:lstStyle/>
          <a:p>
            <a:pPr algn="ctr">
              <a:defRPr/>
            </a:pPr>
            <a:endParaRPr lang="en-US" dirty="0">
              <a:latin typeface="Arial" pitchFamily="34" charset="0"/>
              <a:cs typeface="Arial" pitchFamily="34" charset="0"/>
            </a:endParaRPr>
          </a:p>
        </p:txBody>
      </p:sp>
      <p:sp>
        <p:nvSpPr>
          <p:cNvPr id="44" name="Rectangle 43"/>
          <p:cNvSpPr/>
          <p:nvPr/>
        </p:nvSpPr>
        <p:spPr>
          <a:xfrm>
            <a:off x="9799320" y="5954361"/>
            <a:ext cx="7955280" cy="8595360"/>
          </a:xfrm>
          <a:prstGeom prst="rect">
            <a:avLst/>
          </a:prstGeom>
          <a:ln>
            <a:noFill/>
          </a:ln>
        </p:spPr>
        <p:style>
          <a:lnRef idx="1">
            <a:schemeClr val="accent6"/>
          </a:lnRef>
          <a:fillRef idx="2">
            <a:schemeClr val="accent6"/>
          </a:fillRef>
          <a:effectRef idx="1">
            <a:schemeClr val="accent6"/>
          </a:effectRef>
          <a:fontRef idx="minor">
            <a:schemeClr val="dk1"/>
          </a:fontRef>
        </p:style>
        <p:txBody>
          <a:bodyPr anchor="ctr"/>
          <a:lstStyle/>
          <a:p>
            <a:pPr algn="just">
              <a:defRPr/>
            </a:pPr>
            <a:endParaRPr lang="en-US" sz="2400" b="1" dirty="0"/>
          </a:p>
          <a:p>
            <a:pPr algn="just">
              <a:defRPr/>
            </a:pPr>
            <a:endParaRPr lang="en-US" sz="2400" b="1" dirty="0"/>
          </a:p>
          <a:p>
            <a:pPr algn="just">
              <a:defRPr/>
            </a:pPr>
            <a:endParaRPr lang="en-US" sz="2400" b="1" dirty="0"/>
          </a:p>
          <a:p>
            <a:pPr algn="just">
              <a:defRPr/>
            </a:pPr>
            <a:endParaRPr lang="en-US" sz="2400" b="1" dirty="0"/>
          </a:p>
          <a:p>
            <a:pPr algn="just">
              <a:defRPr/>
            </a:pPr>
            <a:endParaRPr lang="en-US" sz="2400" dirty="0"/>
          </a:p>
        </p:txBody>
      </p:sp>
      <p:sp>
        <p:nvSpPr>
          <p:cNvPr id="31" name="Rectangle 30"/>
          <p:cNvSpPr/>
          <p:nvPr/>
        </p:nvSpPr>
        <p:spPr>
          <a:xfrm>
            <a:off x="18364200" y="23698200"/>
            <a:ext cx="7955280" cy="8595360"/>
          </a:xfrm>
          <a:prstGeom prst="rect">
            <a:avLst/>
          </a:prstGeom>
          <a:ln>
            <a:noFill/>
          </a:ln>
        </p:spPr>
        <p:style>
          <a:lnRef idx="1">
            <a:schemeClr val="dk1"/>
          </a:lnRef>
          <a:fillRef idx="2">
            <a:schemeClr val="dk1"/>
          </a:fillRef>
          <a:effectRef idx="1">
            <a:schemeClr val="dk1"/>
          </a:effectRef>
          <a:fontRef idx="minor">
            <a:schemeClr val="dk1"/>
          </a:fontRef>
        </p:style>
        <p:txBody>
          <a:bodyPr anchor="ctr"/>
          <a:lstStyle/>
          <a:p>
            <a:pPr algn="ctr">
              <a:defRPr/>
            </a:pPr>
            <a:endParaRPr lang="en-US">
              <a:latin typeface="Arial" pitchFamily="34" charset="0"/>
              <a:cs typeface="Arial" pitchFamily="34" charset="0"/>
            </a:endParaRPr>
          </a:p>
        </p:txBody>
      </p:sp>
      <p:sp>
        <p:nvSpPr>
          <p:cNvPr id="30" name="Rectangle 29"/>
          <p:cNvSpPr/>
          <p:nvPr/>
        </p:nvSpPr>
        <p:spPr>
          <a:xfrm>
            <a:off x="1219200" y="23698200"/>
            <a:ext cx="7955280" cy="8595360"/>
          </a:xfrm>
          <a:prstGeom prst="rect">
            <a:avLst/>
          </a:prstGeom>
          <a:ln>
            <a:noFill/>
          </a:ln>
        </p:spPr>
        <p:style>
          <a:lnRef idx="1">
            <a:schemeClr val="dk1"/>
          </a:lnRef>
          <a:fillRef idx="2">
            <a:schemeClr val="dk1"/>
          </a:fillRef>
          <a:effectRef idx="1">
            <a:schemeClr val="dk1"/>
          </a:effectRef>
          <a:fontRef idx="minor">
            <a:schemeClr val="dk1"/>
          </a:fontRef>
        </p:style>
        <p:txBody>
          <a:bodyPr anchor="ctr"/>
          <a:lstStyle/>
          <a:p>
            <a:pPr algn="ctr">
              <a:defRPr/>
            </a:pPr>
            <a:endParaRPr lang="en-US">
              <a:latin typeface="Arial" pitchFamily="34" charset="0"/>
              <a:cs typeface="Arial" pitchFamily="34" charset="0"/>
            </a:endParaRPr>
          </a:p>
        </p:txBody>
      </p:sp>
      <p:sp>
        <p:nvSpPr>
          <p:cNvPr id="84" name="Line 15"/>
          <p:cNvSpPr>
            <a:spLocks noChangeShapeType="1"/>
          </p:cNvSpPr>
          <p:nvPr/>
        </p:nvSpPr>
        <p:spPr bwMode="auto">
          <a:xfrm>
            <a:off x="1219200" y="5200650"/>
            <a:ext cx="24993600" cy="0"/>
          </a:xfrm>
          <a:prstGeom prst="line">
            <a:avLst/>
          </a:prstGeom>
          <a:noFill/>
          <a:ln w="685800">
            <a:solidFill>
              <a:srgbClr val="536895"/>
            </a:solidFill>
            <a:round/>
            <a:headEnd/>
            <a:tailEnd/>
          </a:ln>
        </p:spPr>
        <p:txBody>
          <a:bodyPr/>
          <a:lstStyle/>
          <a:p>
            <a:endParaRPr lang="en-US"/>
          </a:p>
        </p:txBody>
      </p:sp>
      <p:grpSp>
        <p:nvGrpSpPr>
          <p:cNvPr id="2" name="Group 1"/>
          <p:cNvGrpSpPr>
            <a:grpSpLocks/>
          </p:cNvGrpSpPr>
          <p:nvPr/>
        </p:nvGrpSpPr>
        <p:grpSpPr bwMode="auto">
          <a:xfrm>
            <a:off x="1219200" y="4667339"/>
            <a:ext cx="12192000" cy="923330"/>
            <a:chOff x="1066799" y="7086503"/>
            <a:chExt cx="12192001" cy="923523"/>
          </a:xfrm>
        </p:grpSpPr>
        <p:sp>
          <p:nvSpPr>
            <p:cNvPr id="86" name="Rectangle 13"/>
            <p:cNvSpPr>
              <a:spLocks noChangeArrowheads="1"/>
            </p:cNvSpPr>
            <p:nvPr/>
          </p:nvSpPr>
          <p:spPr bwMode="auto">
            <a:xfrm>
              <a:off x="1066799" y="7280274"/>
              <a:ext cx="228600" cy="685800"/>
            </a:xfrm>
            <a:prstGeom prst="rect">
              <a:avLst/>
            </a:prstGeom>
            <a:solidFill>
              <a:srgbClr val="FEBB36"/>
            </a:solidFill>
            <a:ln w="9525">
              <a:noFill/>
              <a:miter lim="800000"/>
              <a:headEnd/>
              <a:tailEnd/>
            </a:ln>
          </p:spPr>
          <p:txBody>
            <a:bodyPr wrap="none" anchor="ctr"/>
            <a:lstStyle/>
            <a:p>
              <a:endParaRPr lang="en-US">
                <a:latin typeface="Calibri" pitchFamily="34" charset="0"/>
              </a:endParaRPr>
            </a:p>
          </p:txBody>
        </p:sp>
        <p:sp>
          <p:nvSpPr>
            <p:cNvPr id="87" name="Rectangle 2"/>
            <p:cNvSpPr>
              <a:spLocks noChangeArrowheads="1"/>
            </p:cNvSpPr>
            <p:nvPr/>
          </p:nvSpPr>
          <p:spPr bwMode="auto">
            <a:xfrm>
              <a:off x="1359243" y="7086503"/>
              <a:ext cx="11899557" cy="923523"/>
            </a:xfrm>
            <a:prstGeom prst="rect">
              <a:avLst/>
            </a:prstGeom>
            <a:noFill/>
            <a:ln w="9525">
              <a:noFill/>
              <a:miter lim="800000"/>
              <a:headEnd/>
              <a:tailEnd/>
            </a:ln>
          </p:spPr>
          <p:txBody>
            <a:bodyPr tIns="0" bIns="0" anchor="ctr">
              <a:spAutoFit/>
            </a:bodyPr>
            <a:lstStyle/>
            <a:p>
              <a:pPr marL="0" lvl="1">
                <a:lnSpc>
                  <a:spcPct val="150000"/>
                </a:lnSpc>
              </a:pPr>
              <a:r>
                <a:rPr lang="en-US" altLang="ko-KR" sz="4000" b="1" dirty="0" smtClean="0">
                  <a:solidFill>
                    <a:schemeClr val="bg1"/>
                  </a:solidFill>
                  <a:latin typeface="Arial" pitchFamily="34" charset="0"/>
                  <a:ea typeface="Gulim" pitchFamily="34" charset="-127"/>
                  <a:cs typeface="Arial" pitchFamily="34" charset="0"/>
                </a:rPr>
                <a:t>Your subtitle or group name can go here </a:t>
              </a:r>
              <a:endParaRPr lang="en-US" altLang="ko-KR" sz="4000" b="1" dirty="0">
                <a:solidFill>
                  <a:schemeClr val="bg1"/>
                </a:solidFill>
                <a:latin typeface="Arial" pitchFamily="34" charset="0"/>
                <a:ea typeface="Gulim" pitchFamily="34" charset="-127"/>
                <a:cs typeface="Arial" pitchFamily="34" charset="0"/>
              </a:endParaRPr>
            </a:p>
          </p:txBody>
        </p:sp>
      </p:grpSp>
      <p:sp>
        <p:nvSpPr>
          <p:cNvPr id="11" name="TextBox 1"/>
          <p:cNvSpPr txBox="1">
            <a:spLocks noChangeArrowheads="1"/>
          </p:cNvSpPr>
          <p:nvPr/>
        </p:nvSpPr>
        <p:spPr bwMode="auto">
          <a:xfrm>
            <a:off x="6172200" y="2971800"/>
            <a:ext cx="15087600" cy="1754326"/>
          </a:xfrm>
          <a:prstGeom prst="rect">
            <a:avLst/>
          </a:prstGeom>
          <a:noFill/>
          <a:ln w="9525">
            <a:noFill/>
            <a:miter lim="800000"/>
            <a:headEnd/>
            <a:tailEnd/>
          </a:ln>
        </p:spPr>
        <p:txBody>
          <a:bodyPr wrap="square">
            <a:spAutoFit/>
          </a:bodyPr>
          <a:lstStyle/>
          <a:p>
            <a:pPr marL="457200" indent="-457200" algn="ctr" eaLnBrk="0" hangingPunct="0">
              <a:tabLst>
                <a:tab pos="457200" algn="l"/>
              </a:tabLst>
            </a:pPr>
            <a:r>
              <a:rPr lang="en-US" sz="5400" b="1" dirty="0" smtClean="0">
                <a:solidFill>
                  <a:srgbClr val="0070C0"/>
                </a:solidFill>
                <a:ea typeface="ＭＳ Ｐゴシック" pitchFamily="34" charset="-128"/>
              </a:rPr>
              <a:t>Named Data Networking</a:t>
            </a:r>
            <a:endParaRPr lang="en-US" sz="5400" b="1" dirty="0">
              <a:solidFill>
                <a:srgbClr val="0070C0"/>
              </a:solidFill>
              <a:ea typeface="ＭＳ Ｐゴシック" pitchFamily="34" charset="-128"/>
            </a:endParaRPr>
          </a:p>
          <a:p>
            <a:pPr marL="457200" indent="-457200" algn="ctr" eaLnBrk="0" hangingPunct="0">
              <a:tabLst>
                <a:tab pos="457200" algn="l"/>
              </a:tabLst>
            </a:pPr>
            <a:r>
              <a:rPr lang="en-US" sz="5400" b="1" dirty="0" smtClean="0">
                <a:solidFill>
                  <a:srgbClr val="0070C0"/>
                </a:solidFill>
                <a:ea typeface="ＭＳ Ｐゴシック" pitchFamily="34" charset="-128"/>
              </a:rPr>
              <a:t>*Authors’ names go here*</a:t>
            </a:r>
            <a:endParaRPr lang="en-US" sz="5400" b="1" dirty="0">
              <a:solidFill>
                <a:srgbClr val="0070C0"/>
              </a:solidFill>
              <a:ea typeface="ＭＳ Ｐゴシック" pitchFamily="34" charset="-128"/>
            </a:endParaRPr>
          </a:p>
        </p:txBody>
      </p:sp>
      <p:sp>
        <p:nvSpPr>
          <p:cNvPr id="25" name="Rectangle 24"/>
          <p:cNvSpPr/>
          <p:nvPr/>
        </p:nvSpPr>
        <p:spPr>
          <a:xfrm>
            <a:off x="9799320" y="23698200"/>
            <a:ext cx="7955280" cy="8595360"/>
          </a:xfrm>
          <a:prstGeom prst="rect">
            <a:avLst/>
          </a:prstGeom>
          <a:ln>
            <a:noFill/>
          </a:ln>
        </p:spPr>
        <p:style>
          <a:lnRef idx="1">
            <a:schemeClr val="accent6"/>
          </a:lnRef>
          <a:fillRef idx="2">
            <a:schemeClr val="accent6"/>
          </a:fillRef>
          <a:effectRef idx="1">
            <a:schemeClr val="accent6"/>
          </a:effectRef>
          <a:fontRef idx="minor">
            <a:schemeClr val="dk1"/>
          </a:fontRef>
        </p:style>
        <p:txBody>
          <a:bodyPr anchor="ctr"/>
          <a:lstStyle/>
          <a:p>
            <a:pPr algn="just">
              <a:defRPr/>
            </a:pPr>
            <a:endParaRPr lang="en-US" sz="2400" b="1" dirty="0"/>
          </a:p>
          <a:p>
            <a:pPr algn="just">
              <a:defRPr/>
            </a:pPr>
            <a:endParaRPr lang="en-US" sz="2400" b="1" dirty="0"/>
          </a:p>
          <a:p>
            <a:pPr algn="just">
              <a:defRPr/>
            </a:pPr>
            <a:endParaRPr lang="en-US" sz="2400" b="1" dirty="0"/>
          </a:p>
          <a:p>
            <a:pPr algn="just">
              <a:defRPr/>
            </a:pPr>
            <a:endParaRPr lang="en-US" sz="2400" b="1" dirty="0"/>
          </a:p>
          <a:p>
            <a:pPr algn="just">
              <a:defRPr/>
            </a:pPr>
            <a:endParaRPr lang="en-US" sz="2400" dirty="0"/>
          </a:p>
        </p:txBody>
      </p:sp>
      <p:sp>
        <p:nvSpPr>
          <p:cNvPr id="27" name="Title 1"/>
          <p:cNvSpPr txBox="1">
            <a:spLocks/>
          </p:cNvSpPr>
          <p:nvPr/>
        </p:nvSpPr>
        <p:spPr bwMode="auto">
          <a:xfrm>
            <a:off x="1229802" y="23729292"/>
            <a:ext cx="8001000" cy="1066800"/>
          </a:xfrm>
          <a:prstGeom prst="rect">
            <a:avLst/>
          </a:prstGeom>
          <a:noFill/>
          <a:ln>
            <a:miter lim="800000"/>
            <a:headEnd/>
            <a:tailEnd/>
          </a:ln>
        </p:spPr>
        <p:txBody>
          <a:bodyPr vert="horz" wrap="square" lIns="91440" tIns="45720" rIns="91440" bIns="45720" numCol="1" anchor="ctr" anchorCtr="1" compatLnSpc="1">
            <a:prstTxWarp prst="textNoShape">
              <a:avLst/>
            </a:prstTxWarp>
          </a:bodyPr>
          <a:lstStyle/>
          <a:p>
            <a:pPr marL="0" marR="0" lvl="0" indent="0" algn="ctr" defTabSz="329184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rPr>
              <a:t>NDN-RTC</a:t>
            </a:r>
          </a:p>
        </p:txBody>
      </p:sp>
      <p:sp>
        <p:nvSpPr>
          <p:cNvPr id="28" name="Title 1"/>
          <p:cNvSpPr txBox="1">
            <a:spLocks/>
          </p:cNvSpPr>
          <p:nvPr/>
        </p:nvSpPr>
        <p:spPr bwMode="auto">
          <a:xfrm>
            <a:off x="18135600" y="23698200"/>
            <a:ext cx="8001000" cy="1066800"/>
          </a:xfrm>
          <a:prstGeom prst="rect">
            <a:avLst/>
          </a:prstGeom>
          <a:noFill/>
          <a:ln>
            <a:miter lim="800000"/>
            <a:headEnd/>
            <a:tailEnd/>
          </a:ln>
        </p:spPr>
        <p:txBody>
          <a:bodyPr vert="horz" wrap="square" lIns="91440" tIns="45720" rIns="91440" bIns="45720" numCol="1" anchor="ctr" anchorCtr="1" compatLnSpc="1">
            <a:prstTxWarp prst="textNoShape">
              <a:avLst/>
            </a:prstTxWarp>
          </a:bodyPr>
          <a:lstStyle/>
          <a:p>
            <a:pPr marL="0" marR="0" lvl="0" indent="0" algn="ctr" defTabSz="329184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err="1" smtClean="0">
                <a:ln>
                  <a:noFill/>
                </a:ln>
                <a:solidFill>
                  <a:srgbClr val="1D6CC8"/>
                </a:solidFill>
                <a:effectLst/>
                <a:uLnTx/>
                <a:uFillTx/>
                <a:latin typeface="Arial Rounded MT Bold" pitchFamily="34" charset="0"/>
                <a:ea typeface="ＭＳ Ｐゴシック" pitchFamily="34" charset="-128"/>
                <a:cs typeface="Arial" charset="0"/>
              </a:rPr>
              <a:t>Ope</a:t>
            </a:r>
            <a:r>
              <a:rPr lang="en-US" sz="2800" b="1" dirty="0" smtClean="0">
                <a:solidFill>
                  <a:srgbClr val="1D6CC8"/>
                </a:solidFill>
                <a:latin typeface="Arial Rounded MT Bold" pitchFamily="34" charset="0"/>
                <a:ea typeface="ＭＳ Ｐゴシック" pitchFamily="34" charset="-128"/>
                <a:cs typeface="Arial" charset="0"/>
              </a:rPr>
              <a:t>n </a:t>
            </a:r>
            <a:r>
              <a:rPr lang="en-US" sz="2800" b="1" dirty="0" err="1" smtClean="0">
                <a:solidFill>
                  <a:srgbClr val="1D6CC8"/>
                </a:solidFill>
                <a:latin typeface="Arial Rounded MT Bold" pitchFamily="34" charset="0"/>
                <a:ea typeface="ＭＳ Ｐゴシック" pitchFamily="34" charset="-128"/>
                <a:cs typeface="Arial" charset="0"/>
              </a:rPr>
              <a:t>mHealth</a:t>
            </a:r>
            <a:endPar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endParaRPr>
          </a:p>
        </p:txBody>
      </p:sp>
      <p:sp>
        <p:nvSpPr>
          <p:cNvPr id="36" name="Rectangle 35"/>
          <p:cNvSpPr/>
          <p:nvPr/>
        </p:nvSpPr>
        <p:spPr>
          <a:xfrm>
            <a:off x="18364200" y="14871146"/>
            <a:ext cx="7955280" cy="8537494"/>
          </a:xfrm>
          <a:prstGeom prst="rect">
            <a:avLst/>
          </a:prstGeom>
          <a:ln>
            <a:noFill/>
          </a:ln>
        </p:spPr>
        <p:style>
          <a:lnRef idx="1">
            <a:schemeClr val="dk1"/>
          </a:lnRef>
          <a:fillRef idx="2">
            <a:schemeClr val="dk1"/>
          </a:fillRef>
          <a:effectRef idx="1">
            <a:schemeClr val="dk1"/>
          </a:effectRef>
          <a:fontRef idx="minor">
            <a:schemeClr val="dk1"/>
          </a:fontRef>
        </p:style>
        <p:txBody>
          <a:bodyPr anchor="ctr"/>
          <a:lstStyle/>
          <a:p>
            <a:pPr algn="ctr">
              <a:defRPr/>
            </a:pPr>
            <a:endParaRPr lang="en-US">
              <a:latin typeface="Arial" pitchFamily="34" charset="0"/>
              <a:cs typeface="Arial" pitchFamily="34" charset="0"/>
            </a:endParaRPr>
          </a:p>
        </p:txBody>
      </p:sp>
      <p:sp>
        <p:nvSpPr>
          <p:cNvPr id="37" name="Rectangle 36"/>
          <p:cNvSpPr/>
          <p:nvPr/>
        </p:nvSpPr>
        <p:spPr>
          <a:xfrm>
            <a:off x="1219200" y="14874240"/>
            <a:ext cx="7955280" cy="8534400"/>
          </a:xfrm>
          <a:prstGeom prst="rect">
            <a:avLst/>
          </a:prstGeom>
          <a:ln>
            <a:noFill/>
          </a:ln>
        </p:spPr>
        <p:style>
          <a:lnRef idx="1">
            <a:schemeClr val="dk1"/>
          </a:lnRef>
          <a:fillRef idx="2">
            <a:schemeClr val="dk1"/>
          </a:fillRef>
          <a:effectRef idx="1">
            <a:schemeClr val="dk1"/>
          </a:effectRef>
          <a:fontRef idx="minor">
            <a:schemeClr val="dk1"/>
          </a:fontRef>
        </p:style>
        <p:txBody>
          <a:bodyPr anchor="ctr"/>
          <a:lstStyle/>
          <a:p>
            <a:pPr algn="ctr">
              <a:defRPr/>
            </a:pPr>
            <a:endParaRPr lang="en-US">
              <a:latin typeface="Arial" pitchFamily="34" charset="0"/>
              <a:cs typeface="Arial" pitchFamily="34" charset="0"/>
            </a:endParaRPr>
          </a:p>
        </p:txBody>
      </p:sp>
      <p:sp>
        <p:nvSpPr>
          <p:cNvPr id="38" name="Rectangle 37"/>
          <p:cNvSpPr/>
          <p:nvPr/>
        </p:nvSpPr>
        <p:spPr>
          <a:xfrm>
            <a:off x="9799320" y="14874240"/>
            <a:ext cx="7955280" cy="8534400"/>
          </a:xfrm>
          <a:prstGeom prst="rect">
            <a:avLst/>
          </a:prstGeom>
          <a:ln>
            <a:noFill/>
          </a:ln>
        </p:spPr>
        <p:style>
          <a:lnRef idx="1">
            <a:schemeClr val="accent6"/>
          </a:lnRef>
          <a:fillRef idx="2">
            <a:schemeClr val="accent6"/>
          </a:fillRef>
          <a:effectRef idx="1">
            <a:schemeClr val="accent6"/>
          </a:effectRef>
          <a:fontRef idx="minor">
            <a:schemeClr val="dk1"/>
          </a:fontRef>
        </p:style>
        <p:txBody>
          <a:bodyPr anchor="ctr"/>
          <a:lstStyle/>
          <a:p>
            <a:pPr algn="just">
              <a:defRPr/>
            </a:pPr>
            <a:endParaRPr lang="en-US" sz="2400" b="1" dirty="0"/>
          </a:p>
          <a:p>
            <a:pPr algn="just">
              <a:defRPr/>
            </a:pPr>
            <a:endParaRPr lang="en-US" sz="2400" b="1" dirty="0"/>
          </a:p>
          <a:p>
            <a:pPr algn="just">
              <a:defRPr/>
            </a:pPr>
            <a:endParaRPr lang="en-US" sz="2400" b="1" dirty="0"/>
          </a:p>
          <a:p>
            <a:pPr algn="just">
              <a:defRPr/>
            </a:pPr>
            <a:endParaRPr lang="en-US" sz="2400" b="1" dirty="0"/>
          </a:p>
          <a:p>
            <a:pPr algn="just">
              <a:defRPr/>
            </a:pPr>
            <a:endParaRPr lang="en-US" sz="2400" dirty="0"/>
          </a:p>
        </p:txBody>
      </p:sp>
      <p:sp>
        <p:nvSpPr>
          <p:cNvPr id="39" name="Title 1"/>
          <p:cNvSpPr txBox="1">
            <a:spLocks/>
          </p:cNvSpPr>
          <p:nvPr/>
        </p:nvSpPr>
        <p:spPr bwMode="auto">
          <a:xfrm>
            <a:off x="9846844" y="23789640"/>
            <a:ext cx="8001000" cy="1066800"/>
          </a:xfrm>
          <a:prstGeom prst="rect">
            <a:avLst/>
          </a:prstGeom>
          <a:noFill/>
          <a:ln>
            <a:miter lim="800000"/>
            <a:headEnd/>
            <a:tailEnd/>
          </a:ln>
        </p:spPr>
        <p:txBody>
          <a:bodyPr vert="horz" wrap="square" lIns="91440" tIns="45720" rIns="91440" bIns="45720" numCol="1" anchor="ctr" anchorCtr="1" compatLnSpc="1">
            <a:prstTxWarp prst="textNoShape">
              <a:avLst/>
            </a:prstTxWarp>
          </a:bodyPr>
          <a:lstStyle/>
          <a:p>
            <a:pPr marL="0" marR="0" lvl="0" indent="0" algn="ctr" defTabSz="329184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rPr>
              <a:t>NDN </a:t>
            </a:r>
            <a:r>
              <a:rPr kumimoji="0" lang="en-US" sz="2800" b="1" i="0" u="none" strike="noStrike" kern="1200" cap="none" spc="0" normalizeH="0" baseline="0" noProof="0" dirty="0" err="1" smtClean="0">
                <a:ln>
                  <a:noFill/>
                </a:ln>
                <a:solidFill>
                  <a:srgbClr val="1D6CC8"/>
                </a:solidFill>
                <a:effectLst/>
                <a:uLnTx/>
                <a:uFillTx/>
                <a:latin typeface="Arial Rounded MT Bold" pitchFamily="34" charset="0"/>
                <a:ea typeface="ＭＳ Ｐゴシック" pitchFamily="34" charset="-128"/>
                <a:cs typeface="Arial" charset="0"/>
              </a:rPr>
              <a:t>Testbed</a:t>
            </a:r>
            <a:endPar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endParaRPr>
          </a:p>
        </p:txBody>
      </p:sp>
      <p:sp>
        <p:nvSpPr>
          <p:cNvPr id="40" name="Title 1"/>
          <p:cNvSpPr txBox="1">
            <a:spLocks/>
          </p:cNvSpPr>
          <p:nvPr/>
        </p:nvSpPr>
        <p:spPr bwMode="auto">
          <a:xfrm>
            <a:off x="1203960" y="5943600"/>
            <a:ext cx="7970520" cy="1066800"/>
          </a:xfrm>
          <a:prstGeom prst="rect">
            <a:avLst/>
          </a:prstGeom>
          <a:noFill/>
          <a:ln>
            <a:miter lim="800000"/>
            <a:headEnd/>
            <a:tailEnd/>
          </a:ln>
        </p:spPr>
        <p:txBody>
          <a:bodyPr vert="horz" wrap="square" lIns="91440" tIns="45720" rIns="91440" bIns="45720" numCol="1" anchor="ctr" anchorCtr="1" compatLnSpc="1">
            <a:prstTxWarp prst="textNoShape">
              <a:avLst/>
            </a:prstTxWarp>
          </a:bodyPr>
          <a:lstStyle/>
          <a:p>
            <a:pPr marL="0" marR="0" lvl="0" indent="0" algn="ctr" defTabSz="329184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rPr>
              <a:t>Interest Forwarding by Geolocation in Vehicular Named Data Networking</a:t>
            </a:r>
          </a:p>
        </p:txBody>
      </p:sp>
      <p:sp>
        <p:nvSpPr>
          <p:cNvPr id="41" name="Title 1"/>
          <p:cNvSpPr txBox="1">
            <a:spLocks/>
          </p:cNvSpPr>
          <p:nvPr/>
        </p:nvSpPr>
        <p:spPr bwMode="auto">
          <a:xfrm>
            <a:off x="18135600" y="14874240"/>
            <a:ext cx="8001000" cy="1066800"/>
          </a:xfrm>
          <a:prstGeom prst="rect">
            <a:avLst/>
          </a:prstGeom>
          <a:noFill/>
          <a:ln>
            <a:miter lim="800000"/>
            <a:headEnd/>
            <a:tailEnd/>
          </a:ln>
        </p:spPr>
        <p:txBody>
          <a:bodyPr vert="horz" wrap="square" lIns="91440" tIns="45720" rIns="91440" bIns="45720" numCol="1" anchor="ctr" anchorCtr="1" compatLnSpc="1">
            <a:prstTxWarp prst="textNoShape">
              <a:avLst/>
            </a:prstTxWarp>
          </a:bodyPr>
          <a:lstStyle/>
          <a:p>
            <a:pPr marL="0" marR="0" lvl="0" indent="0" algn="ctr" defTabSz="329184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smtClean="0">
                <a:ln>
                  <a:noFill/>
                </a:ln>
                <a:solidFill>
                  <a:srgbClr val="1D6CC8"/>
                </a:solidFill>
                <a:effectLst/>
                <a:uLnTx/>
                <a:uFillTx/>
                <a:latin typeface="Arial Rounded MT Bold" pitchFamily="34" charset="0"/>
                <a:ea typeface="ＭＳ Ｐゴシック" pitchFamily="34" charset="-128"/>
                <a:cs typeface="Arial" charset="0"/>
              </a:rPr>
              <a:t>Large Scale Data Management</a:t>
            </a:r>
            <a:endPar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endParaRPr>
          </a:p>
        </p:txBody>
      </p:sp>
      <p:sp>
        <p:nvSpPr>
          <p:cNvPr id="42" name="Rectangle 41"/>
          <p:cNvSpPr/>
          <p:nvPr/>
        </p:nvSpPr>
        <p:spPr>
          <a:xfrm>
            <a:off x="18364200" y="5954361"/>
            <a:ext cx="7955280" cy="8595360"/>
          </a:xfrm>
          <a:prstGeom prst="rect">
            <a:avLst/>
          </a:prstGeom>
          <a:ln>
            <a:noFill/>
          </a:ln>
        </p:spPr>
        <p:style>
          <a:lnRef idx="1">
            <a:schemeClr val="dk1"/>
          </a:lnRef>
          <a:fillRef idx="2">
            <a:schemeClr val="dk1"/>
          </a:fillRef>
          <a:effectRef idx="1">
            <a:schemeClr val="dk1"/>
          </a:effectRef>
          <a:fontRef idx="minor">
            <a:schemeClr val="dk1"/>
          </a:fontRef>
        </p:style>
        <p:txBody>
          <a:bodyPr anchor="ctr"/>
          <a:lstStyle/>
          <a:p>
            <a:pPr algn="ctr">
              <a:defRPr/>
            </a:pPr>
            <a:endParaRPr lang="en-US">
              <a:latin typeface="Arial" pitchFamily="34" charset="0"/>
              <a:cs typeface="Arial" pitchFamily="34" charset="0"/>
            </a:endParaRPr>
          </a:p>
        </p:txBody>
      </p:sp>
      <p:sp>
        <p:nvSpPr>
          <p:cNvPr id="45" name="Title 1"/>
          <p:cNvSpPr txBox="1">
            <a:spLocks/>
          </p:cNvSpPr>
          <p:nvPr/>
        </p:nvSpPr>
        <p:spPr bwMode="auto">
          <a:xfrm>
            <a:off x="9753600" y="5867400"/>
            <a:ext cx="8001000" cy="1066800"/>
          </a:xfrm>
          <a:prstGeom prst="rect">
            <a:avLst/>
          </a:prstGeom>
          <a:noFill/>
          <a:ln>
            <a:miter lim="800000"/>
            <a:headEnd/>
            <a:tailEnd/>
          </a:ln>
        </p:spPr>
        <p:txBody>
          <a:bodyPr vert="horz" wrap="square" lIns="91440" tIns="45720" rIns="91440" bIns="45720" numCol="1" anchor="ctr" anchorCtr="1" compatLnSpc="1">
            <a:prstTxWarp prst="textNoShape">
              <a:avLst/>
            </a:prstTxWarp>
          </a:bodyPr>
          <a:lstStyle/>
          <a:p>
            <a:pPr marL="0" marR="0" lvl="0" indent="0" algn="ctr" defTabSz="3291840" rtl="0" eaLnBrk="1" fontAlgn="auto" latinLnBrk="0" hangingPunct="1">
              <a:lnSpc>
                <a:spcPct val="100000"/>
              </a:lnSpc>
              <a:spcBef>
                <a:spcPct val="0"/>
              </a:spcBef>
              <a:spcAft>
                <a:spcPts val="0"/>
              </a:spcAft>
              <a:buClrTx/>
              <a:buSzTx/>
              <a:buFontTx/>
              <a:buNone/>
              <a:tabLst/>
              <a:defRPr/>
            </a:pPr>
            <a:r>
              <a:rPr lang="en-US" sz="2800" b="1" dirty="0" smtClean="0">
                <a:solidFill>
                  <a:srgbClr val="1D6CC8"/>
                </a:solidFill>
                <a:latin typeface="Arial Rounded MT Bold" pitchFamily="34" charset="0"/>
                <a:ea typeface="ＭＳ Ｐゴシック" pitchFamily="34" charset="-128"/>
                <a:cs typeface="Arial" charset="0"/>
              </a:rPr>
              <a:t>Architecture</a:t>
            </a:r>
            <a:endPar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endParaRPr>
          </a:p>
        </p:txBody>
      </p:sp>
      <p:sp>
        <p:nvSpPr>
          <p:cNvPr id="46" name="Title 1"/>
          <p:cNvSpPr txBox="1">
            <a:spLocks/>
          </p:cNvSpPr>
          <p:nvPr/>
        </p:nvSpPr>
        <p:spPr bwMode="auto">
          <a:xfrm>
            <a:off x="9799319" y="14871146"/>
            <a:ext cx="7894320" cy="1066800"/>
          </a:xfrm>
          <a:prstGeom prst="rect">
            <a:avLst/>
          </a:prstGeom>
          <a:noFill/>
          <a:ln>
            <a:miter lim="800000"/>
            <a:headEnd/>
            <a:tailEnd/>
          </a:ln>
        </p:spPr>
        <p:txBody>
          <a:bodyPr vert="horz" wrap="square" lIns="91440" tIns="45720" rIns="91440" bIns="45720" numCol="1" anchor="ctr" anchorCtr="1" compatLnSpc="1">
            <a:prstTxWarp prst="textNoShape">
              <a:avLst/>
            </a:prstTxWarp>
          </a:bodyPr>
          <a:lstStyle/>
          <a:p>
            <a:pPr marL="0" marR="0" lvl="0" indent="0" algn="ctr" defTabSz="329184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rPr>
              <a:t>Trust Schema</a:t>
            </a:r>
          </a:p>
        </p:txBody>
      </p:sp>
      <p:sp>
        <p:nvSpPr>
          <p:cNvPr id="47" name="Title 1"/>
          <p:cNvSpPr txBox="1">
            <a:spLocks/>
          </p:cNvSpPr>
          <p:nvPr/>
        </p:nvSpPr>
        <p:spPr bwMode="auto">
          <a:xfrm>
            <a:off x="18288000" y="5867400"/>
            <a:ext cx="8001000" cy="1066800"/>
          </a:xfrm>
          <a:prstGeom prst="rect">
            <a:avLst/>
          </a:prstGeom>
          <a:noFill/>
          <a:ln>
            <a:miter lim="800000"/>
            <a:headEnd/>
            <a:tailEnd/>
          </a:ln>
        </p:spPr>
        <p:txBody>
          <a:bodyPr vert="horz" wrap="square" lIns="91440" tIns="45720" rIns="91440" bIns="45720" numCol="1" anchor="ctr" anchorCtr="1" compatLnSpc="1">
            <a:prstTxWarp prst="textNoShape">
              <a:avLst/>
            </a:prstTxWarp>
          </a:bodyPr>
          <a:lstStyle/>
          <a:p>
            <a:pPr marL="0" marR="0" lvl="0" indent="0" algn="ctr" defTabSz="329184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rPr>
              <a:t>NDN Forwarding</a:t>
            </a:r>
            <a:r>
              <a:rPr kumimoji="0" lang="en-US" sz="2800" b="1" i="0" u="none" strike="noStrike" kern="1200" cap="none" spc="0" normalizeH="0" noProof="0" dirty="0" smtClean="0">
                <a:ln>
                  <a:noFill/>
                </a:ln>
                <a:solidFill>
                  <a:srgbClr val="1D6CC8"/>
                </a:solidFill>
                <a:effectLst/>
                <a:uLnTx/>
                <a:uFillTx/>
                <a:latin typeface="Arial Rounded MT Bold" pitchFamily="34" charset="0"/>
                <a:ea typeface="ＭＳ Ｐゴシック" pitchFamily="34" charset="-128"/>
                <a:cs typeface="Arial" charset="0"/>
              </a:rPr>
              <a:t> Daemon</a:t>
            </a:r>
            <a:endPar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endParaRPr>
          </a:p>
        </p:txBody>
      </p:sp>
      <p:sp>
        <p:nvSpPr>
          <p:cNvPr id="6" name="Rectangle 5"/>
          <p:cNvSpPr/>
          <p:nvPr/>
        </p:nvSpPr>
        <p:spPr>
          <a:xfrm>
            <a:off x="10073640" y="15773400"/>
            <a:ext cx="7147560" cy="4832092"/>
          </a:xfrm>
          <a:prstGeom prst="rect">
            <a:avLst/>
          </a:prstGeom>
        </p:spPr>
        <p:txBody>
          <a:bodyPr wrap="square">
            <a:spAutoFit/>
          </a:bodyPr>
          <a:lstStyle/>
          <a:p>
            <a:r>
              <a:rPr lang="en-US" sz="2200" dirty="0"/>
              <a:t>Describe the trust model in terms </a:t>
            </a:r>
            <a:r>
              <a:rPr lang="en-US" sz="2200" dirty="0" smtClean="0"/>
              <a:t>of relationship between data </a:t>
            </a:r>
            <a:r>
              <a:rPr lang="en-US" sz="2200" dirty="0"/>
              <a:t>name and signing key name</a:t>
            </a:r>
          </a:p>
          <a:p>
            <a:pPr marL="457200" indent="-457200">
              <a:buFont typeface="Wingdings" charset="2"/>
              <a:buChar char="§"/>
            </a:pPr>
            <a:r>
              <a:rPr lang="en-US" sz="2200" dirty="0" smtClean="0"/>
              <a:t>using </a:t>
            </a:r>
            <a:r>
              <a:rPr lang="en-US" sz="2200" dirty="0"/>
              <a:t>NDN name pattern, a regex-style expression</a:t>
            </a:r>
          </a:p>
          <a:p>
            <a:pPr marL="457200" indent="-457200">
              <a:buFont typeface="Wingdings" charset="2"/>
              <a:buChar char="§"/>
            </a:pPr>
            <a:r>
              <a:rPr lang="en-US" sz="2200" dirty="0" smtClean="0"/>
              <a:t>explicitly </a:t>
            </a:r>
            <a:r>
              <a:rPr lang="en-US" sz="2200" dirty="0"/>
              <a:t>regulate authentication path</a:t>
            </a:r>
          </a:p>
          <a:p>
            <a:pPr marL="457200" indent="-457200">
              <a:buFont typeface="Wingdings" charset="2"/>
              <a:buChar char="§"/>
            </a:pPr>
            <a:r>
              <a:rPr lang="en-US" sz="2200" dirty="0" smtClean="0"/>
              <a:t>easy </a:t>
            </a:r>
            <a:r>
              <a:rPr lang="en-US" sz="2200" dirty="0"/>
              <a:t>to </a:t>
            </a:r>
            <a:r>
              <a:rPr lang="en-US" sz="2200" dirty="0" smtClean="0"/>
              <a:t>customize</a:t>
            </a:r>
          </a:p>
          <a:p>
            <a:pPr marL="457200" indent="-457200">
              <a:buFont typeface="Wingdings" charset="2"/>
              <a:buChar char="§"/>
            </a:pPr>
            <a:endParaRPr lang="en-US" sz="2200" dirty="0"/>
          </a:p>
          <a:p>
            <a:r>
              <a:rPr lang="en-US" sz="2200" dirty="0"/>
              <a:t>Automate data signing/verification</a:t>
            </a:r>
          </a:p>
          <a:p>
            <a:pPr marL="457200" indent="-457200">
              <a:buFont typeface="Wingdings" charset="2"/>
              <a:buChar char="§"/>
            </a:pPr>
            <a:r>
              <a:rPr lang="en-US" sz="2200" dirty="0" smtClean="0"/>
              <a:t>trust </a:t>
            </a:r>
            <a:r>
              <a:rPr lang="en-US" sz="2200" dirty="0"/>
              <a:t>schema </a:t>
            </a:r>
            <a:r>
              <a:rPr lang="en-US" sz="2200" dirty="0" smtClean="0"/>
              <a:t>interpreter</a:t>
            </a:r>
            <a:endParaRPr lang="en-US" sz="2200" dirty="0"/>
          </a:p>
          <a:p>
            <a:pPr marL="457200" indent="-457200">
              <a:buFont typeface="Wingdings" charset="2"/>
              <a:buChar char="§"/>
            </a:pPr>
            <a:r>
              <a:rPr lang="en-US" sz="2200" dirty="0" smtClean="0"/>
              <a:t>create/sign </a:t>
            </a:r>
            <a:r>
              <a:rPr lang="en-US" sz="2200" dirty="0"/>
              <a:t>keys/data according to trust schema</a:t>
            </a:r>
          </a:p>
          <a:p>
            <a:pPr marL="457200" indent="-457200">
              <a:buFont typeface="Wingdings" charset="2"/>
              <a:buChar char="§"/>
            </a:pPr>
            <a:r>
              <a:rPr lang="en-US" sz="2200" dirty="0" smtClean="0"/>
              <a:t>retrieve </a:t>
            </a:r>
            <a:r>
              <a:rPr lang="en-US" sz="2200" dirty="0"/>
              <a:t>necessary certificate for </a:t>
            </a:r>
            <a:r>
              <a:rPr lang="en-US" sz="2200" dirty="0" smtClean="0"/>
              <a:t>authentication</a:t>
            </a:r>
          </a:p>
          <a:p>
            <a:pPr marL="457200" indent="-457200">
              <a:buFont typeface="Wingdings" charset="2"/>
              <a:buChar char="§"/>
            </a:pPr>
            <a:endParaRPr lang="en-US" sz="2200" dirty="0"/>
          </a:p>
          <a:p>
            <a:r>
              <a:rPr lang="en-US" sz="2200" dirty="0"/>
              <a:t>Secure design pattern</a:t>
            </a:r>
          </a:p>
          <a:p>
            <a:pPr marL="457200" indent="-457200">
              <a:buFont typeface="Wingdings" charset="2"/>
              <a:buChar char="§"/>
            </a:pPr>
            <a:r>
              <a:rPr lang="en-US" sz="2200" dirty="0" smtClean="0"/>
              <a:t>security </a:t>
            </a:r>
            <a:r>
              <a:rPr lang="en-US" sz="2200" dirty="0"/>
              <a:t>experts can define a few common trust</a:t>
            </a:r>
          </a:p>
          <a:p>
            <a:pPr marL="457200" indent="-457200">
              <a:buFont typeface="Wingdings" charset="2"/>
              <a:buChar char="§"/>
            </a:pPr>
            <a:r>
              <a:rPr lang="en-US" sz="2200" dirty="0" smtClean="0"/>
              <a:t>application </a:t>
            </a:r>
            <a:r>
              <a:rPr lang="en-US" sz="2200" dirty="0"/>
              <a:t>developers select an appropriate one</a:t>
            </a:r>
          </a:p>
        </p:txBody>
      </p:sp>
      <p:sp>
        <p:nvSpPr>
          <p:cNvPr id="48" name="Rectangle 47"/>
          <p:cNvSpPr/>
          <p:nvPr/>
        </p:nvSpPr>
        <p:spPr>
          <a:xfrm>
            <a:off x="18646140" y="6882348"/>
            <a:ext cx="7391400" cy="3785652"/>
          </a:xfrm>
          <a:prstGeom prst="rect">
            <a:avLst/>
          </a:prstGeom>
        </p:spPr>
        <p:txBody>
          <a:bodyPr wrap="square" numCol="1">
            <a:spAutoFit/>
          </a:bodyPr>
          <a:lstStyle/>
          <a:p>
            <a:pPr marL="342900" indent="-342900">
              <a:buFont typeface="Wingdings" charset="2"/>
              <a:buChar char="§"/>
            </a:pPr>
            <a:r>
              <a:rPr lang="en-US" sz="2000" dirty="0" smtClean="0"/>
              <a:t>NFD is a network forwarder that implements and evolves together with the NDN protocol. NFD has:</a:t>
            </a:r>
          </a:p>
          <a:p>
            <a:pPr marL="342900" indent="-342900">
              <a:buFont typeface="Wingdings" charset="2"/>
              <a:buChar char="§"/>
            </a:pPr>
            <a:r>
              <a:rPr lang="en-US" sz="2000" dirty="0" smtClean="0"/>
              <a:t>named‐based forwarding table</a:t>
            </a:r>
            <a:endParaRPr lang="en-US" sz="2000" dirty="0"/>
          </a:p>
          <a:p>
            <a:pPr marL="342900" indent="-342900">
              <a:buFont typeface="Wingdings" charset="2"/>
              <a:buChar char="§"/>
            </a:pPr>
            <a:r>
              <a:rPr lang="en-US" sz="2000" dirty="0" smtClean="0"/>
              <a:t>in‐network caching, with</a:t>
            </a:r>
            <a:r>
              <a:rPr lang="en-US" sz="2000" dirty="0"/>
              <a:t> </a:t>
            </a:r>
            <a:r>
              <a:rPr lang="en-US" sz="2000" dirty="0" smtClean="0"/>
              <a:t>multiple</a:t>
            </a:r>
            <a:r>
              <a:rPr lang="en-US" sz="2000" dirty="0"/>
              <a:t> </a:t>
            </a:r>
            <a:r>
              <a:rPr lang="en-US" sz="2000" dirty="0" smtClean="0"/>
              <a:t>cache</a:t>
            </a:r>
            <a:r>
              <a:rPr lang="en-US" sz="2000" dirty="0"/>
              <a:t> </a:t>
            </a:r>
            <a:r>
              <a:rPr lang="en-US" sz="2000" dirty="0" smtClean="0"/>
              <a:t>replacement</a:t>
            </a:r>
            <a:r>
              <a:rPr lang="en-US" sz="2000" dirty="0"/>
              <a:t> </a:t>
            </a:r>
            <a:r>
              <a:rPr lang="en-US" sz="2000" dirty="0" smtClean="0"/>
              <a:t>policies</a:t>
            </a:r>
            <a:endParaRPr lang="en-US" sz="2000" dirty="0"/>
          </a:p>
          <a:p>
            <a:pPr marL="342900" indent="-342900">
              <a:buFont typeface="Wingdings" charset="2"/>
              <a:buChar char="§"/>
            </a:pPr>
            <a:r>
              <a:rPr lang="en-US" sz="2000" dirty="0" smtClean="0"/>
              <a:t>measurement table</a:t>
            </a:r>
            <a:r>
              <a:rPr lang="en-US" sz="2000" dirty="0"/>
              <a:t> </a:t>
            </a:r>
            <a:r>
              <a:rPr lang="en-US" sz="2000" dirty="0" smtClean="0"/>
              <a:t>to</a:t>
            </a:r>
            <a:r>
              <a:rPr lang="en-US" sz="2000" dirty="0"/>
              <a:t> </a:t>
            </a:r>
            <a:r>
              <a:rPr lang="en-US" sz="2000" dirty="0" smtClean="0"/>
              <a:t>support</a:t>
            </a:r>
            <a:r>
              <a:rPr lang="en-US" sz="2000" dirty="0"/>
              <a:t> </a:t>
            </a:r>
            <a:r>
              <a:rPr lang="en-US" sz="2000" dirty="0" smtClean="0"/>
              <a:t>forwarding</a:t>
            </a:r>
            <a:r>
              <a:rPr lang="en-US" sz="2000" dirty="0"/>
              <a:t> </a:t>
            </a:r>
            <a:r>
              <a:rPr lang="en-US" sz="2000" dirty="0" smtClean="0"/>
              <a:t>intelligence</a:t>
            </a:r>
          </a:p>
          <a:p>
            <a:pPr marL="342900" indent="-342900">
              <a:buFont typeface="Wingdings" charset="2"/>
              <a:buChar char="§"/>
            </a:pPr>
            <a:r>
              <a:rPr lang="en-US" sz="2000" dirty="0" err="1"/>
              <a:t>s</a:t>
            </a:r>
            <a:r>
              <a:rPr lang="en-US" sz="2000" dirty="0" err="1" smtClean="0"/>
              <a:t>tateful</a:t>
            </a:r>
            <a:r>
              <a:rPr lang="en-US" sz="2000" dirty="0" smtClean="0"/>
              <a:t> and adaptive</a:t>
            </a:r>
            <a:r>
              <a:rPr lang="en-US" sz="2000" dirty="0"/>
              <a:t> </a:t>
            </a:r>
            <a:r>
              <a:rPr lang="en-US" sz="2000" dirty="0" smtClean="0"/>
              <a:t>forwarding</a:t>
            </a:r>
            <a:r>
              <a:rPr lang="en-US" sz="2000" dirty="0"/>
              <a:t> </a:t>
            </a:r>
            <a:r>
              <a:rPr lang="en-US" sz="2000" dirty="0" smtClean="0"/>
              <a:t>plane</a:t>
            </a:r>
            <a:endParaRPr lang="en-US" sz="2000" dirty="0"/>
          </a:p>
          <a:p>
            <a:pPr marL="342900" indent="-342900">
              <a:buFont typeface="Wingdings" charset="2"/>
              <a:buChar char="§"/>
            </a:pPr>
            <a:r>
              <a:rPr lang="en-US" sz="2000" dirty="0" smtClean="0"/>
              <a:t>built‐in loop</a:t>
            </a:r>
            <a:r>
              <a:rPr lang="en-US" sz="2000" dirty="0"/>
              <a:t> </a:t>
            </a:r>
            <a:r>
              <a:rPr lang="en-US" sz="2000" dirty="0" smtClean="0"/>
              <a:t>freedom</a:t>
            </a:r>
            <a:endParaRPr lang="en-US" sz="2000" dirty="0"/>
          </a:p>
          <a:p>
            <a:pPr marL="342900" indent="-342900">
              <a:buFont typeface="Wingdings" charset="2"/>
              <a:buChar char="§"/>
            </a:pPr>
            <a:r>
              <a:rPr lang="en-US" sz="2000" dirty="0" smtClean="0"/>
              <a:t>built‐in data</a:t>
            </a:r>
            <a:r>
              <a:rPr lang="en-US" sz="2000" dirty="0"/>
              <a:t> </a:t>
            </a:r>
            <a:r>
              <a:rPr lang="en-US" sz="2000" dirty="0" smtClean="0"/>
              <a:t>multicast</a:t>
            </a:r>
            <a:endParaRPr lang="en-US" sz="2000" dirty="0"/>
          </a:p>
          <a:p>
            <a:pPr marL="342900" indent="-342900">
              <a:buFont typeface="Wingdings" charset="2"/>
              <a:buChar char="§"/>
            </a:pPr>
            <a:r>
              <a:rPr lang="en-US" sz="2000" dirty="0" smtClean="0"/>
              <a:t>per‐namespace strategy choice</a:t>
            </a:r>
          </a:p>
          <a:p>
            <a:pPr marL="342900" indent="-342900">
              <a:buFont typeface="Wingdings" charset="2"/>
              <a:buChar char="§"/>
            </a:pPr>
            <a:r>
              <a:rPr lang="en-US" sz="2000" dirty="0" smtClean="0"/>
              <a:t>network </a:t>
            </a:r>
            <a:r>
              <a:rPr lang="en-US" sz="2000" dirty="0" err="1" smtClean="0"/>
              <a:t>Nack</a:t>
            </a:r>
            <a:r>
              <a:rPr lang="en-US" sz="2000" dirty="0" smtClean="0"/>
              <a:t> for fast</a:t>
            </a:r>
            <a:r>
              <a:rPr lang="en-US" sz="2000" dirty="0"/>
              <a:t> </a:t>
            </a:r>
            <a:r>
              <a:rPr lang="en-US" sz="2000" dirty="0" smtClean="0"/>
              <a:t>failure</a:t>
            </a:r>
            <a:r>
              <a:rPr lang="en-US" sz="2000" dirty="0"/>
              <a:t> </a:t>
            </a:r>
            <a:r>
              <a:rPr lang="en-US" sz="2000" dirty="0" smtClean="0"/>
              <a:t>recovery</a:t>
            </a:r>
            <a:endParaRPr lang="en-US" sz="2000" dirty="0"/>
          </a:p>
          <a:p>
            <a:pPr marL="342900" indent="-342900">
              <a:buFont typeface="Wingdings" charset="2"/>
              <a:buChar char="§"/>
            </a:pPr>
            <a:r>
              <a:rPr lang="en-US" sz="2000" dirty="0" smtClean="0"/>
              <a:t>Link object</a:t>
            </a:r>
            <a:r>
              <a:rPr lang="en-US" sz="2000" dirty="0"/>
              <a:t> </a:t>
            </a:r>
            <a:r>
              <a:rPr lang="en-US" sz="2000" dirty="0" smtClean="0"/>
              <a:t>for</a:t>
            </a:r>
            <a:r>
              <a:rPr lang="en-US" sz="2000" dirty="0"/>
              <a:t> </a:t>
            </a:r>
            <a:r>
              <a:rPr lang="en-US" sz="2000" dirty="0" smtClean="0"/>
              <a:t>mobility</a:t>
            </a:r>
            <a:r>
              <a:rPr lang="en-US" sz="2000" dirty="0"/>
              <a:t> </a:t>
            </a:r>
            <a:r>
              <a:rPr lang="en-US" sz="2000" dirty="0" smtClean="0"/>
              <a:t>support</a:t>
            </a:r>
          </a:p>
          <a:p>
            <a:endParaRPr lang="en-US" sz="2000" dirty="0" smtClean="0"/>
          </a:p>
        </p:txBody>
      </p:sp>
      <p:sp>
        <p:nvSpPr>
          <p:cNvPr id="50" name="Rectangle 49"/>
          <p:cNvSpPr/>
          <p:nvPr/>
        </p:nvSpPr>
        <p:spPr>
          <a:xfrm>
            <a:off x="18669000" y="10363450"/>
            <a:ext cx="7391400" cy="3809750"/>
          </a:xfrm>
          <a:prstGeom prst="rect">
            <a:avLst/>
          </a:prstGeom>
        </p:spPr>
        <p:txBody>
          <a:bodyPr wrap="square" numCol="2">
            <a:spAutoFit/>
          </a:bodyPr>
          <a:lstStyle/>
          <a:p>
            <a:r>
              <a:rPr lang="en-US" sz="1800" b="1" dirty="0" smtClean="0"/>
              <a:t>NFD </a:t>
            </a:r>
            <a:r>
              <a:rPr lang="en-US" sz="1800" b="1" dirty="0" smtClean="0"/>
              <a:t>Codebase</a:t>
            </a:r>
            <a:endParaRPr lang="en-US" sz="1800" b="1" dirty="0" smtClean="0"/>
          </a:p>
          <a:p>
            <a:r>
              <a:rPr lang="en-US" sz="1800" dirty="0" smtClean="0"/>
              <a:t>• Language: C++11</a:t>
            </a:r>
          </a:p>
          <a:p>
            <a:r>
              <a:rPr lang="en-US" sz="1800" dirty="0" smtClean="0"/>
              <a:t>• Build system: </a:t>
            </a:r>
            <a:r>
              <a:rPr lang="en-US" sz="1800" dirty="0" err="1" smtClean="0"/>
              <a:t>waf</a:t>
            </a:r>
            <a:endParaRPr lang="en-US" sz="1800" dirty="0" smtClean="0"/>
          </a:p>
          <a:p>
            <a:r>
              <a:rPr lang="en-US" sz="1800" dirty="0" smtClean="0"/>
              <a:t>• Boost libraries</a:t>
            </a:r>
          </a:p>
          <a:p>
            <a:r>
              <a:rPr lang="en-US" sz="1800" dirty="0" smtClean="0"/>
              <a:t>• Unit testing required</a:t>
            </a:r>
          </a:p>
          <a:p>
            <a:r>
              <a:rPr lang="en-US" sz="1800" dirty="0" smtClean="0"/>
              <a:t>• </a:t>
            </a:r>
            <a:r>
              <a:rPr lang="en-US" sz="1800" dirty="0" err="1" smtClean="0"/>
              <a:t>Doxygen</a:t>
            </a:r>
            <a:r>
              <a:rPr lang="en-US" sz="1800" dirty="0" smtClean="0"/>
              <a:t> + Sphinx documentation</a:t>
            </a:r>
          </a:p>
          <a:p>
            <a:r>
              <a:rPr lang="en-US" sz="1800" dirty="0" smtClean="0"/>
              <a:t>• </a:t>
            </a:r>
            <a:r>
              <a:rPr lang="en-US" sz="1800" dirty="0" err="1" smtClean="0"/>
              <a:t>Redmine</a:t>
            </a:r>
            <a:r>
              <a:rPr lang="en-US" sz="1800" dirty="0" smtClean="0"/>
              <a:t> issue tracker</a:t>
            </a:r>
          </a:p>
          <a:p>
            <a:r>
              <a:rPr lang="en-US" sz="1800" dirty="0" smtClean="0"/>
              <a:t>• </a:t>
            </a:r>
            <a:r>
              <a:rPr lang="en-US" sz="1800" dirty="0" err="1" smtClean="0"/>
              <a:t>Gerrit</a:t>
            </a:r>
            <a:r>
              <a:rPr lang="en-US" sz="1800" dirty="0" smtClean="0"/>
              <a:t> code review</a:t>
            </a:r>
          </a:p>
          <a:p>
            <a:r>
              <a:rPr lang="en-US" sz="1800" dirty="0" smtClean="0"/>
              <a:t>• Jenkins + Travis continuous integration</a:t>
            </a:r>
          </a:p>
          <a:p>
            <a:endParaRPr lang="en-US" sz="1800" dirty="0" smtClean="0"/>
          </a:p>
          <a:p>
            <a:endParaRPr lang="en-US" sz="1800" dirty="0" smtClean="0"/>
          </a:p>
          <a:p>
            <a:endParaRPr lang="en-US" sz="1800" b="1" dirty="0" smtClean="0"/>
          </a:p>
          <a:p>
            <a:r>
              <a:rPr lang="en-US" sz="1800" b="1" dirty="0" smtClean="0"/>
              <a:t>Experiment with NFD on</a:t>
            </a:r>
          </a:p>
          <a:p>
            <a:r>
              <a:rPr lang="en-US" sz="1800" dirty="0" smtClean="0"/>
              <a:t>• </a:t>
            </a:r>
            <a:r>
              <a:rPr lang="en-US" sz="1800" dirty="0" err="1" smtClean="0"/>
              <a:t>ndnSIM</a:t>
            </a:r>
            <a:endParaRPr lang="en-US" sz="1800" dirty="0" smtClean="0"/>
          </a:p>
          <a:p>
            <a:r>
              <a:rPr lang="en-US" sz="1800" dirty="0" smtClean="0"/>
              <a:t>• Mini‐NDN</a:t>
            </a:r>
          </a:p>
          <a:p>
            <a:r>
              <a:rPr lang="en-US" sz="1800" dirty="0" smtClean="0"/>
              <a:t>• Vagrant</a:t>
            </a:r>
          </a:p>
          <a:p>
            <a:r>
              <a:rPr lang="en-US" sz="1800" dirty="0" smtClean="0"/>
              <a:t>• Open Network Laboratory</a:t>
            </a:r>
          </a:p>
          <a:p>
            <a:r>
              <a:rPr lang="en-US" sz="1800" dirty="0" smtClean="0"/>
              <a:t>• </a:t>
            </a:r>
            <a:r>
              <a:rPr lang="en-US" sz="1800" dirty="0" err="1" smtClean="0"/>
              <a:t>Emulab</a:t>
            </a:r>
            <a:endParaRPr lang="en-US" sz="1800" dirty="0" smtClean="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24831" y="25214463"/>
            <a:ext cx="7662147" cy="3042219"/>
          </a:xfrm>
          <a:prstGeom prst="rect">
            <a:avLst/>
          </a:prstGeom>
        </p:spPr>
      </p:pic>
      <p:sp>
        <p:nvSpPr>
          <p:cNvPr id="10" name="Rectangle 9"/>
          <p:cNvSpPr/>
          <p:nvPr/>
        </p:nvSpPr>
        <p:spPr>
          <a:xfrm>
            <a:off x="10063088" y="28511480"/>
            <a:ext cx="7327556" cy="3416320"/>
          </a:xfrm>
          <a:prstGeom prst="rect">
            <a:avLst/>
          </a:prstGeom>
        </p:spPr>
        <p:txBody>
          <a:bodyPr wrap="square">
            <a:spAutoFit/>
          </a:bodyPr>
          <a:lstStyle/>
          <a:p>
            <a:r>
              <a:rPr lang="en-US" sz="2400" dirty="0"/>
              <a:t>The NDN research </a:t>
            </a:r>
            <a:r>
              <a:rPr lang="en-US" sz="2400" dirty="0" err="1"/>
              <a:t>testbed</a:t>
            </a:r>
            <a:r>
              <a:rPr lang="en-US" sz="2400" dirty="0"/>
              <a:t> is a shared resource created for research purposes, that include software routers at several participating institutions, application host nodes, and other devices</a:t>
            </a:r>
            <a:r>
              <a:rPr lang="en-US" sz="2400" dirty="0" smtClean="0"/>
              <a:t>.</a:t>
            </a:r>
          </a:p>
          <a:p>
            <a:endParaRPr lang="en-US" sz="2400" dirty="0" smtClean="0"/>
          </a:p>
          <a:p>
            <a:r>
              <a:rPr lang="en-US" sz="2400" dirty="0" smtClean="0"/>
              <a:t>These instantaneous </a:t>
            </a:r>
            <a:r>
              <a:rPr lang="en-US" sz="2400" dirty="0"/>
              <a:t>bandwidth </a:t>
            </a:r>
            <a:r>
              <a:rPr lang="en-US" sz="2400" dirty="0" smtClean="0"/>
              <a:t>measurement are collected </a:t>
            </a:r>
            <a:r>
              <a:rPr lang="en-US" sz="2400" dirty="0"/>
              <a:t>using NDN </a:t>
            </a:r>
            <a:r>
              <a:rPr lang="en-US" sz="2400" dirty="0" smtClean="0"/>
              <a:t>Interest/Data</a:t>
            </a:r>
          </a:p>
          <a:p>
            <a:endParaRPr lang="en-US" sz="2400" dirty="0"/>
          </a:p>
          <a:p>
            <a:r>
              <a:rPr lang="en-US" sz="2400" dirty="0"/>
              <a:t>http://</a:t>
            </a:r>
            <a:r>
              <a:rPr lang="en-US" sz="2400" dirty="0" err="1"/>
              <a:t>ndnmap.arl.wustl.edu</a:t>
            </a:r>
            <a:r>
              <a:rPr lang="en-US" sz="2400" dirty="0"/>
              <a:t>/</a:t>
            </a:r>
          </a:p>
        </p:txBody>
      </p:sp>
      <p:sp>
        <p:nvSpPr>
          <p:cNvPr id="17" name="Rectangle 16"/>
          <p:cNvSpPr/>
          <p:nvPr/>
        </p:nvSpPr>
        <p:spPr>
          <a:xfrm>
            <a:off x="10088880" y="9908262"/>
            <a:ext cx="7376160" cy="4493538"/>
          </a:xfrm>
          <a:prstGeom prst="rect">
            <a:avLst/>
          </a:prstGeom>
        </p:spPr>
        <p:txBody>
          <a:bodyPr wrap="square">
            <a:spAutoFit/>
          </a:bodyPr>
          <a:lstStyle/>
          <a:p>
            <a:r>
              <a:rPr lang="en-US" sz="2600" b="1" dirty="0" smtClean="0">
                <a:latin typeface=""/>
              </a:rPr>
              <a:t>The NDN project aims to develop a new Internet architecture that can capitalize on strengths — and address weaknesses — of the Internet’s current host-based, point-to-point communication architecture in order to naturally accommodate emerging patterns of communication. The NDN project was funded by NSF in September 2010as one of the four projects under NSF’s Future Internet Architecture Program. </a:t>
            </a:r>
          </a:p>
          <a:p>
            <a:r>
              <a:rPr lang="en-US" sz="2600" dirty="0" smtClean="0">
                <a:latin typeface=""/>
              </a:rPr>
              <a:t>https://named-</a:t>
            </a:r>
            <a:r>
              <a:rPr lang="en-US" sz="2600" dirty="0" err="1" smtClean="0">
                <a:latin typeface=""/>
              </a:rPr>
              <a:t>data.net</a:t>
            </a:r>
            <a:r>
              <a:rPr lang="en-US" sz="2600" dirty="0" smtClean="0">
                <a:latin typeface=""/>
              </a:rPr>
              <a:t>/</a:t>
            </a:r>
            <a:endParaRPr lang="en-US" sz="2600" dirty="0"/>
          </a:p>
        </p:txBody>
      </p:sp>
      <p:sp>
        <p:nvSpPr>
          <p:cNvPr id="51" name="Rectangle 50"/>
          <p:cNvSpPr/>
          <p:nvPr/>
        </p:nvSpPr>
        <p:spPr>
          <a:xfrm>
            <a:off x="18669000" y="24920577"/>
            <a:ext cx="4114800" cy="6555641"/>
          </a:xfrm>
          <a:prstGeom prst="rect">
            <a:avLst/>
          </a:prstGeom>
        </p:spPr>
        <p:txBody>
          <a:bodyPr wrap="square">
            <a:spAutoFit/>
          </a:bodyPr>
          <a:lstStyle/>
          <a:p>
            <a:r>
              <a:rPr lang="en-US" sz="2000" u="sng" dirty="0"/>
              <a:t>Application</a:t>
            </a:r>
          </a:p>
          <a:p>
            <a:r>
              <a:rPr lang="en-US" sz="2000" dirty="0"/>
              <a:t>User-centric health data exchange inspired by </a:t>
            </a:r>
            <a:r>
              <a:rPr lang="en-US" sz="2000" dirty="0" err="1"/>
              <a:t>Estrin</a:t>
            </a:r>
            <a:r>
              <a:rPr lang="en-US" sz="2000" dirty="0"/>
              <a:t> &amp; </a:t>
            </a:r>
            <a:r>
              <a:rPr lang="en-US" sz="2000" dirty="0" err="1"/>
              <a:t>Sim</a:t>
            </a:r>
            <a:r>
              <a:rPr lang="en-US" sz="2000" dirty="0"/>
              <a:t> Open </a:t>
            </a:r>
            <a:r>
              <a:rPr lang="en-US" sz="2000" dirty="0" err="1"/>
              <a:t>mHealth</a:t>
            </a:r>
            <a:r>
              <a:rPr lang="en-US" sz="2000" dirty="0"/>
              <a:t> project. </a:t>
            </a:r>
            <a:endParaRPr lang="en-US" sz="2000" dirty="0" smtClean="0"/>
          </a:p>
          <a:p>
            <a:endParaRPr lang="en-US" sz="2000" dirty="0"/>
          </a:p>
          <a:p>
            <a:r>
              <a:rPr lang="en-US" sz="2000" u="sng" dirty="0"/>
              <a:t>NDN Benefit</a:t>
            </a:r>
          </a:p>
          <a:p>
            <a:pPr marL="342900" indent="-342900">
              <a:buFont typeface="Wingdings" charset="2"/>
              <a:buChar char="§"/>
            </a:pPr>
            <a:r>
              <a:rPr lang="en-US" sz="2000" dirty="0"/>
              <a:t>User at root of trust model for their own health data. </a:t>
            </a:r>
          </a:p>
          <a:p>
            <a:pPr marL="342900" indent="-342900">
              <a:buFont typeface="Wingdings" charset="2"/>
              <a:buChar char="§"/>
            </a:pPr>
            <a:r>
              <a:rPr lang="en-US" sz="2000" dirty="0"/>
              <a:t>Simplification of minimum requirements for interoperability. </a:t>
            </a:r>
          </a:p>
          <a:p>
            <a:pPr marL="342900" indent="-342900">
              <a:buFont typeface="Wingdings" charset="2"/>
              <a:buChar char="§"/>
            </a:pPr>
            <a:r>
              <a:rPr lang="en-US" sz="2000" dirty="0"/>
              <a:t>Likely better at building distributed processing flows that cross administrative entities. </a:t>
            </a:r>
            <a:endParaRPr lang="en-US" sz="2000" dirty="0" smtClean="0"/>
          </a:p>
          <a:p>
            <a:endParaRPr lang="en-US" sz="2000" dirty="0"/>
          </a:p>
          <a:p>
            <a:r>
              <a:rPr lang="en-US" sz="2000" u="sng" dirty="0"/>
              <a:t>Implementation Status</a:t>
            </a:r>
          </a:p>
          <a:p>
            <a:pPr marL="342900" indent="-342900">
              <a:buFont typeface="Wingdings" charset="2"/>
              <a:buChar char="§"/>
            </a:pPr>
            <a:r>
              <a:rPr lang="en-US" sz="2000" dirty="0"/>
              <a:t>End to end system with data capture, storage, processing, and visualization using NDN</a:t>
            </a:r>
          </a:p>
          <a:p>
            <a:pPr marL="342900" indent="-342900">
              <a:buFont typeface="Wingdings" charset="2"/>
              <a:buChar char="§"/>
            </a:pPr>
            <a:r>
              <a:rPr lang="en-US" sz="2000" dirty="0"/>
              <a:t>Prototype end-user interfaces for identity management (now), and name-based access control (soon).  </a:t>
            </a:r>
          </a:p>
        </p:txBody>
      </p:sp>
      <p:pic>
        <p:nvPicPr>
          <p:cNvPr id="60" name="Picture 59" descr="NDNFit-name-top-01.pdf"/>
          <p:cNvPicPr>
            <a:picLocks noChangeAspect="1"/>
          </p:cNvPicPr>
          <p:nvPr/>
        </p:nvPicPr>
        <p:blipFill rotWithShape="1">
          <a:blip r:embed="rId4">
            <a:extLst>
              <a:ext uri="{28A0092B-C50C-407E-A947-70E740481C1C}">
                <a14:useLocalDpi xmlns:a14="http://schemas.microsoft.com/office/drawing/2010/main" val="0"/>
              </a:ext>
            </a:extLst>
          </a:blip>
          <a:srcRect l="22806" r="22217" b="36508"/>
          <a:stretch/>
        </p:blipFill>
        <p:spPr>
          <a:xfrm>
            <a:off x="22896444" y="25058117"/>
            <a:ext cx="3141096" cy="3219640"/>
          </a:xfrm>
          <a:prstGeom prst="rect">
            <a:avLst/>
          </a:prstGeom>
        </p:spPr>
      </p:pic>
      <p:sp>
        <p:nvSpPr>
          <p:cNvPr id="63" name="Rectangle 62"/>
          <p:cNvSpPr/>
          <p:nvPr/>
        </p:nvSpPr>
        <p:spPr>
          <a:xfrm>
            <a:off x="18669000" y="15762602"/>
            <a:ext cx="7543800" cy="4154984"/>
          </a:xfrm>
          <a:prstGeom prst="rect">
            <a:avLst/>
          </a:prstGeom>
        </p:spPr>
        <p:txBody>
          <a:bodyPr wrap="square" numCol="1">
            <a:spAutoFit/>
          </a:bodyPr>
          <a:lstStyle/>
          <a:p>
            <a:r>
              <a:rPr lang="en-US" sz="2200" dirty="0"/>
              <a:t>Motivation:</a:t>
            </a:r>
          </a:p>
          <a:p>
            <a:pPr marL="342900" indent="-342900">
              <a:buFont typeface="Wingdings" charset="2"/>
              <a:buChar char="§"/>
            </a:pPr>
            <a:r>
              <a:rPr lang="en-US" sz="2200" dirty="0" smtClean="0"/>
              <a:t>Scientific </a:t>
            </a:r>
            <a:r>
              <a:rPr lang="en-US" sz="2200" dirty="0"/>
              <a:t>data is large and problematic to manage</a:t>
            </a:r>
          </a:p>
          <a:p>
            <a:pPr marL="342900" indent="-342900">
              <a:buFont typeface="Wingdings" charset="2"/>
              <a:buChar char="§"/>
            </a:pPr>
            <a:r>
              <a:rPr lang="en-US" sz="2200" dirty="0" smtClean="0"/>
              <a:t>Data </a:t>
            </a:r>
            <a:r>
              <a:rPr lang="en-US" sz="2200" dirty="0"/>
              <a:t>is often distributed across multiple sites</a:t>
            </a:r>
          </a:p>
          <a:p>
            <a:pPr marL="342900" indent="-342900">
              <a:buFont typeface="Wingdings" charset="2"/>
              <a:buChar char="§"/>
            </a:pPr>
            <a:r>
              <a:rPr lang="en-US" sz="2200" dirty="0" smtClean="0"/>
              <a:t>Data </a:t>
            </a:r>
            <a:r>
              <a:rPr lang="en-US" sz="2200" dirty="0"/>
              <a:t>provenance is important but not built into </a:t>
            </a:r>
            <a:r>
              <a:rPr lang="en-US" sz="2200" dirty="0" smtClean="0"/>
              <a:t>data</a:t>
            </a:r>
          </a:p>
          <a:p>
            <a:pPr marL="342900" indent="-342900">
              <a:buFont typeface="Wingdings" charset="2"/>
              <a:buChar char="§"/>
            </a:pPr>
            <a:endParaRPr lang="en-US" sz="2200" dirty="0"/>
          </a:p>
          <a:p>
            <a:r>
              <a:rPr lang="en-US" sz="2200" dirty="0"/>
              <a:t>Using NDN:</a:t>
            </a:r>
          </a:p>
          <a:p>
            <a:pPr marL="342900" indent="-342900">
              <a:buFont typeface="Wingdings" charset="2"/>
              <a:buChar char="§"/>
            </a:pPr>
            <a:r>
              <a:rPr lang="en-US" sz="2200" dirty="0" smtClean="0"/>
              <a:t>Existing </a:t>
            </a:r>
            <a:r>
              <a:rPr lang="en-US" sz="2200" dirty="0"/>
              <a:t>data names are translated into NDN names</a:t>
            </a:r>
          </a:p>
          <a:p>
            <a:pPr marL="342900" indent="-342900">
              <a:buFont typeface="Wingdings" charset="2"/>
              <a:buChar char="§"/>
            </a:pPr>
            <a:r>
              <a:rPr lang="en-US" sz="2200" dirty="0" smtClean="0"/>
              <a:t>Publisher </a:t>
            </a:r>
            <a:r>
              <a:rPr lang="en-US" sz="2200" dirty="0"/>
              <a:t>advertises NDN names to a catalog</a:t>
            </a:r>
          </a:p>
          <a:p>
            <a:pPr marL="342900" indent="-342900">
              <a:buFont typeface="Wingdings" charset="2"/>
              <a:buChar char="§"/>
            </a:pPr>
            <a:r>
              <a:rPr lang="en-US" sz="2200" dirty="0" smtClean="0"/>
              <a:t>The </a:t>
            </a:r>
            <a:r>
              <a:rPr lang="en-US" sz="2200" dirty="0"/>
              <a:t>system maintains a federation of globally synchronized catalogs</a:t>
            </a:r>
          </a:p>
          <a:p>
            <a:pPr marL="342900" indent="-342900">
              <a:buFont typeface="Wingdings" charset="2"/>
              <a:buChar char="§"/>
            </a:pPr>
            <a:r>
              <a:rPr lang="en-US" sz="2200" dirty="0" smtClean="0"/>
              <a:t>Clients </a:t>
            </a:r>
            <a:r>
              <a:rPr lang="en-US" sz="2200" dirty="0"/>
              <a:t>can </a:t>
            </a:r>
            <a:r>
              <a:rPr lang="en-US" sz="2200" dirty="0" smtClean="0"/>
              <a:t>query </a:t>
            </a:r>
            <a:r>
              <a:rPr lang="en-US" sz="2200" dirty="0"/>
              <a:t>any catalog instance using Web UI</a:t>
            </a:r>
          </a:p>
          <a:p>
            <a:pPr marL="342900" indent="-342900">
              <a:buFont typeface="Wingdings" charset="2"/>
              <a:buChar char="§"/>
            </a:pPr>
            <a:r>
              <a:rPr lang="en-US" sz="2200" dirty="0" smtClean="0"/>
              <a:t>Asking </a:t>
            </a:r>
            <a:r>
              <a:rPr lang="en-US" sz="2200" dirty="0"/>
              <a:t>the network for discovered NDN </a:t>
            </a:r>
            <a:r>
              <a:rPr lang="en-US" sz="2200" dirty="0" smtClean="0"/>
              <a:t>names retrieves </a:t>
            </a:r>
            <a:r>
              <a:rPr lang="en-US" sz="2200" dirty="0"/>
              <a:t>data</a:t>
            </a:r>
            <a:endParaRPr lang="en-US" sz="2200" dirty="0" smtClean="0"/>
          </a:p>
        </p:txBody>
      </p:sp>
      <p:pic>
        <p:nvPicPr>
          <p:cNvPr id="58" name="Picture 5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07800" y="28514225"/>
            <a:ext cx="1833677" cy="3184975"/>
          </a:xfrm>
          <a:prstGeom prst="rect">
            <a:avLst/>
          </a:prstGeom>
        </p:spPr>
      </p:pic>
      <p:pic>
        <p:nvPicPr>
          <p:cNvPr id="59" name="Picture 5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689648" y="28491514"/>
            <a:ext cx="1846752" cy="3207686"/>
          </a:xfrm>
          <a:prstGeom prst="rect">
            <a:avLst/>
          </a:prstGeom>
        </p:spPr>
      </p:pic>
      <p:sp>
        <p:nvSpPr>
          <p:cNvPr id="62" name="Rectangle 61"/>
          <p:cNvSpPr/>
          <p:nvPr/>
        </p:nvSpPr>
        <p:spPr>
          <a:xfrm>
            <a:off x="1610803" y="24688800"/>
            <a:ext cx="4181028" cy="7786747"/>
          </a:xfrm>
          <a:prstGeom prst="rect">
            <a:avLst/>
          </a:prstGeom>
        </p:spPr>
        <p:txBody>
          <a:bodyPr wrap="square">
            <a:spAutoFit/>
          </a:bodyPr>
          <a:lstStyle/>
          <a:p>
            <a:r>
              <a:rPr lang="en-US" sz="2000" u="sng" dirty="0" smtClean="0"/>
              <a:t>Application</a:t>
            </a:r>
          </a:p>
          <a:p>
            <a:r>
              <a:rPr lang="en-US" sz="2000" dirty="0" smtClean="0"/>
              <a:t>Real-time </a:t>
            </a:r>
            <a:r>
              <a:rPr lang="en-US" sz="2000" dirty="0"/>
              <a:t>audio/video/text chat library which allows </a:t>
            </a:r>
            <a:r>
              <a:rPr lang="en-US" sz="2000" dirty="0" smtClean="0"/>
              <a:t>many-to-many </a:t>
            </a:r>
            <a:r>
              <a:rPr lang="en-US" sz="2000" dirty="0"/>
              <a:t>conferencing over the NDN </a:t>
            </a:r>
            <a:r>
              <a:rPr lang="en-US" sz="2000" dirty="0" smtClean="0"/>
              <a:t>network and </a:t>
            </a:r>
            <a:r>
              <a:rPr lang="en-US" sz="2000" dirty="0"/>
              <a:t>requires no direct communication between </a:t>
            </a:r>
            <a:r>
              <a:rPr lang="en-US" sz="2000" dirty="0" smtClean="0"/>
              <a:t>peers</a:t>
            </a:r>
          </a:p>
          <a:p>
            <a:endParaRPr lang="en-US" sz="2000" dirty="0"/>
          </a:p>
          <a:p>
            <a:r>
              <a:rPr lang="en-US" sz="2000" u="sng" dirty="0"/>
              <a:t>NDN Benefit</a:t>
            </a:r>
          </a:p>
          <a:p>
            <a:r>
              <a:rPr lang="en-US" sz="2000" dirty="0"/>
              <a:t>Intrinsic multicast and name-based forwarding enable, for example, consumer scalability and publisher failover.</a:t>
            </a:r>
          </a:p>
          <a:p>
            <a:r>
              <a:rPr lang="en-US" sz="2000" dirty="0"/>
              <a:t>Names support efficient random access to video slice, tier, and frame suitable for AR/VR and mobile media</a:t>
            </a:r>
            <a:r>
              <a:rPr lang="en-US" sz="2000" dirty="0" smtClean="0"/>
              <a:t>.</a:t>
            </a:r>
          </a:p>
          <a:p>
            <a:endParaRPr lang="en-US" sz="2000" dirty="0"/>
          </a:p>
          <a:p>
            <a:r>
              <a:rPr lang="en-US" sz="2000" u="sng" dirty="0"/>
              <a:t>Implementation Status</a:t>
            </a:r>
          </a:p>
          <a:p>
            <a:r>
              <a:rPr lang="en-US" sz="2000" dirty="0"/>
              <a:t>Real-time conferencing app over NDN </a:t>
            </a:r>
            <a:r>
              <a:rPr lang="en-US" sz="2000" dirty="0" err="1"/>
              <a:t>testbed</a:t>
            </a:r>
            <a:r>
              <a:rPr lang="en-US" sz="2000" dirty="0"/>
              <a:t> with trust verification, 2</a:t>
            </a:r>
            <a:r>
              <a:rPr lang="en-US" sz="2000" baseline="30000" dirty="0"/>
              <a:t>nd</a:t>
            </a:r>
            <a:r>
              <a:rPr lang="en-US" sz="2000" dirty="0"/>
              <a:t> generation for our team use in ‘16-17. </a:t>
            </a:r>
          </a:p>
          <a:p>
            <a:r>
              <a:rPr lang="en-US" sz="2000" dirty="0"/>
              <a:t>Name-based interface for media control and real-time video signal processing used in experimental production. </a:t>
            </a:r>
          </a:p>
          <a:p>
            <a:pPr marL="342900" indent="-342900">
              <a:buFont typeface="Arial" charset="0"/>
              <a:buChar char="•"/>
            </a:pPr>
            <a:endParaRPr lang="en-US" sz="2000" dirty="0"/>
          </a:p>
        </p:txBody>
      </p:sp>
      <p:pic>
        <p:nvPicPr>
          <p:cNvPr id="64" name="Picture 63"/>
          <p:cNvPicPr>
            <a:picLocks noChangeAspect="1"/>
          </p:cNvPicPr>
          <p:nvPr/>
        </p:nvPicPr>
        <p:blipFill>
          <a:blip r:embed="rId7"/>
          <a:stretch>
            <a:fillRect/>
          </a:stretch>
        </p:blipFill>
        <p:spPr>
          <a:xfrm>
            <a:off x="5806587" y="24796092"/>
            <a:ext cx="3211065" cy="2006916"/>
          </a:xfrm>
          <a:prstGeom prst="rect">
            <a:avLst/>
          </a:prstGeom>
        </p:spPr>
      </p:pic>
      <p:sp>
        <p:nvSpPr>
          <p:cNvPr id="26" name="Title 1"/>
          <p:cNvSpPr txBox="1">
            <a:spLocks/>
          </p:cNvSpPr>
          <p:nvPr/>
        </p:nvSpPr>
        <p:spPr bwMode="auto">
          <a:xfrm>
            <a:off x="1229803" y="15011400"/>
            <a:ext cx="7944678" cy="1066800"/>
          </a:xfrm>
          <a:prstGeom prst="rect">
            <a:avLst/>
          </a:prstGeom>
          <a:noFill/>
          <a:ln>
            <a:miter lim="800000"/>
            <a:headEnd/>
            <a:tailEnd/>
          </a:ln>
        </p:spPr>
        <p:txBody>
          <a:bodyPr vert="horz" wrap="square" lIns="91440" tIns="45720" rIns="91440" bIns="45720" numCol="1" anchor="ctr" anchorCtr="1" compatLnSpc="1">
            <a:prstTxWarp prst="textNoShape">
              <a:avLst/>
            </a:prstTxWarp>
          </a:bodyPr>
          <a:lstStyle/>
          <a:p>
            <a:pPr marL="0" marR="0" lvl="0" indent="0" algn="ctr" defTabSz="3291840" rtl="0" eaLnBrk="1" fontAlgn="auto" latinLnBrk="0" hangingPunct="1">
              <a:lnSpc>
                <a:spcPct val="100000"/>
              </a:lnSpc>
              <a:spcBef>
                <a:spcPct val="0"/>
              </a:spcBef>
              <a:spcAft>
                <a:spcPts val="0"/>
              </a:spcAft>
              <a:buClrTx/>
              <a:buSzTx/>
              <a:buFontTx/>
              <a:buNone/>
              <a:tabLst/>
              <a:defRPr/>
            </a:pPr>
            <a:r>
              <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rPr>
              <a:t>Enterprise Building</a:t>
            </a:r>
            <a:r>
              <a:rPr kumimoji="0" lang="en-US" sz="2800" b="1" i="0" u="none" strike="noStrike" kern="1200" cap="none" spc="0" normalizeH="0" noProof="0" dirty="0" smtClean="0">
                <a:ln>
                  <a:noFill/>
                </a:ln>
                <a:solidFill>
                  <a:srgbClr val="1D6CC8"/>
                </a:solidFill>
                <a:effectLst/>
                <a:uLnTx/>
                <a:uFillTx/>
                <a:latin typeface="Arial Rounded MT Bold" pitchFamily="34" charset="0"/>
                <a:ea typeface="ＭＳ Ｐゴシック" pitchFamily="34" charset="-128"/>
                <a:cs typeface="Arial" charset="0"/>
              </a:rPr>
              <a:t> Automation and Management Systems</a:t>
            </a:r>
            <a:endParaRPr kumimoji="0" lang="en-US" sz="2800" b="1" i="0" u="none" strike="noStrike" kern="1200" cap="none" spc="0" normalizeH="0" baseline="0" noProof="0" dirty="0" smtClean="0">
              <a:ln>
                <a:noFill/>
              </a:ln>
              <a:solidFill>
                <a:srgbClr val="1D6CC8"/>
              </a:solidFill>
              <a:effectLst/>
              <a:uLnTx/>
              <a:uFillTx/>
              <a:latin typeface="Arial Rounded MT Bold" pitchFamily="34" charset="0"/>
              <a:ea typeface="ＭＳ Ｐゴシック" pitchFamily="34" charset="-128"/>
              <a:cs typeface="Arial" charset="0"/>
            </a:endParaRPr>
          </a:p>
        </p:txBody>
      </p:sp>
      <p:pic>
        <p:nvPicPr>
          <p:cNvPr id="56" name="Picture 5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486400" y="16299731"/>
            <a:ext cx="3415500" cy="2445469"/>
          </a:xfrm>
          <a:prstGeom prst="rect">
            <a:avLst/>
          </a:prstGeom>
        </p:spPr>
      </p:pic>
      <p:pic>
        <p:nvPicPr>
          <p:cNvPr id="57" name="Picture 5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86400" y="18995747"/>
            <a:ext cx="3415500" cy="1937306"/>
          </a:xfrm>
          <a:prstGeom prst="rect">
            <a:avLst/>
          </a:prstGeom>
        </p:spPr>
      </p:pic>
      <p:sp>
        <p:nvSpPr>
          <p:cNvPr id="22" name="Rectangle 21"/>
          <p:cNvSpPr/>
          <p:nvPr/>
        </p:nvSpPr>
        <p:spPr>
          <a:xfrm>
            <a:off x="1589637" y="16097922"/>
            <a:ext cx="3865968" cy="7478970"/>
          </a:xfrm>
          <a:prstGeom prst="rect">
            <a:avLst/>
          </a:prstGeom>
        </p:spPr>
        <p:txBody>
          <a:bodyPr wrap="square">
            <a:spAutoFit/>
          </a:bodyPr>
          <a:lstStyle/>
          <a:p>
            <a:r>
              <a:rPr lang="en-US" sz="2000" u="sng" dirty="0"/>
              <a:t>Application</a:t>
            </a:r>
          </a:p>
          <a:p>
            <a:r>
              <a:rPr lang="en-US" sz="2000" dirty="0"/>
              <a:t>Simpler, secure alternative to middleware and cross-layer stacks in industrial control / SCADA.</a:t>
            </a:r>
          </a:p>
          <a:p>
            <a:endParaRPr lang="en-US" sz="2000" u="sng" dirty="0" smtClean="0"/>
          </a:p>
          <a:p>
            <a:r>
              <a:rPr lang="en-US" sz="2000" u="sng" dirty="0" smtClean="0"/>
              <a:t>NDN </a:t>
            </a:r>
            <a:r>
              <a:rPr lang="en-US" sz="2000" u="sng" dirty="0"/>
              <a:t>Benefit</a:t>
            </a:r>
          </a:p>
          <a:p>
            <a:pPr marL="342900" indent="-342900">
              <a:buFont typeface="Wingdings" charset="2"/>
              <a:buChar char="§"/>
            </a:pPr>
            <a:r>
              <a:rPr lang="en-US" sz="2000" dirty="0"/>
              <a:t>Express physical relationships of buildings and subsystems naturally in names. </a:t>
            </a:r>
          </a:p>
          <a:p>
            <a:pPr marL="342900" indent="-342900">
              <a:buFont typeface="Wingdings" charset="2"/>
              <a:buChar char="§"/>
            </a:pPr>
            <a:r>
              <a:rPr lang="en-US" sz="2000" dirty="0"/>
              <a:t>Avoid brittleness of middleware with host-based communication underneath.</a:t>
            </a:r>
          </a:p>
          <a:p>
            <a:pPr marL="342900" indent="-342900">
              <a:buFont typeface="Wingdings" charset="2"/>
              <a:buChar char="§"/>
            </a:pPr>
            <a:r>
              <a:rPr lang="en-US" sz="2000" dirty="0"/>
              <a:t>Secure data and actuation directly based on names that embody trust relationships</a:t>
            </a:r>
          </a:p>
          <a:p>
            <a:endParaRPr lang="en-US" sz="2000" u="sng" dirty="0" smtClean="0"/>
          </a:p>
          <a:p>
            <a:r>
              <a:rPr lang="en-US" sz="2000" u="sng" dirty="0" smtClean="0"/>
              <a:t>Implementation </a:t>
            </a:r>
            <a:r>
              <a:rPr lang="en-US" sz="2000" u="sng" dirty="0"/>
              <a:t>Status</a:t>
            </a:r>
          </a:p>
          <a:p>
            <a:r>
              <a:rPr lang="en-US" sz="2000" dirty="0"/>
              <a:t>Second-generation prototype bridging live UCLA campus data to NDN </a:t>
            </a:r>
            <a:r>
              <a:rPr lang="en-US" sz="2000" dirty="0" err="1"/>
              <a:t>testbed</a:t>
            </a:r>
            <a:r>
              <a:rPr lang="en-US" sz="2000" dirty="0"/>
              <a:t> with hierarchical aggregation and trust model. Mini-NDN emulation of building-wide deployment.</a:t>
            </a:r>
          </a:p>
          <a:p>
            <a:endParaRPr lang="en-US" sz="2000" dirty="0"/>
          </a:p>
        </p:txBody>
      </p:sp>
      <p:pic>
        <p:nvPicPr>
          <p:cNvPr id="61" name="Picture 6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241677" y="21183600"/>
            <a:ext cx="2665207" cy="1842413"/>
          </a:xfrm>
          <a:prstGeom prst="rect">
            <a:avLst/>
          </a:prstGeom>
        </p:spPr>
      </p:pic>
      <p:pic>
        <p:nvPicPr>
          <p:cNvPr id="65" name="Picture 6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791831" y="26919114"/>
            <a:ext cx="3225821" cy="1625711"/>
          </a:xfrm>
          <a:prstGeom prst="rect">
            <a:avLst/>
          </a:prstGeom>
        </p:spPr>
      </p:pic>
      <p:pic>
        <p:nvPicPr>
          <p:cNvPr id="66" name="Picture 65"/>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557333" y="28660931"/>
            <a:ext cx="3462254" cy="3275279"/>
          </a:xfrm>
          <a:prstGeom prst="rect">
            <a:avLst/>
          </a:prstGeom>
        </p:spPr>
      </p:pic>
      <p:pic>
        <p:nvPicPr>
          <p:cNvPr id="67" name="Picture 66"/>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9064356" y="20066915"/>
            <a:ext cx="3492500" cy="3083337"/>
          </a:xfrm>
          <a:prstGeom prst="rect">
            <a:avLst/>
          </a:prstGeom>
        </p:spPr>
      </p:pic>
      <p:pic>
        <p:nvPicPr>
          <p:cNvPr id="69" name="Picture 68"/>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987000" y="20040600"/>
            <a:ext cx="2768600" cy="3152683"/>
          </a:xfrm>
          <a:prstGeom prst="rect">
            <a:avLst/>
          </a:prstGeom>
        </p:spPr>
      </p:pic>
      <p:pic>
        <p:nvPicPr>
          <p:cNvPr id="5" name="Picture 4"/>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676400" y="11737009"/>
            <a:ext cx="4889680" cy="2605523"/>
          </a:xfrm>
          <a:prstGeom prst="rect">
            <a:avLst/>
          </a:prstGeom>
        </p:spPr>
      </p:pic>
      <p:pic>
        <p:nvPicPr>
          <p:cNvPr id="7" name="Picture 6"/>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5020830" y="12657370"/>
            <a:ext cx="3437977" cy="1685162"/>
          </a:xfrm>
          <a:prstGeom prst="rect">
            <a:avLst/>
          </a:prstGeom>
        </p:spPr>
      </p:pic>
      <p:sp>
        <p:nvSpPr>
          <p:cNvPr id="8" name="Rectangle 7"/>
          <p:cNvSpPr/>
          <p:nvPr/>
        </p:nvSpPr>
        <p:spPr>
          <a:xfrm>
            <a:off x="1478692" y="7086600"/>
            <a:ext cx="7538960" cy="5109091"/>
          </a:xfrm>
          <a:prstGeom prst="rect">
            <a:avLst/>
          </a:prstGeom>
        </p:spPr>
        <p:txBody>
          <a:bodyPr wrap="square">
            <a:spAutoFit/>
          </a:bodyPr>
          <a:lstStyle/>
          <a:p>
            <a:r>
              <a:rPr lang="en-US" sz="2000" dirty="0"/>
              <a:t>The natural binding between data and geographic areas can </a:t>
            </a:r>
            <a:r>
              <a:rPr lang="en-US" sz="2000" dirty="0" smtClean="0"/>
              <a:t>be exploited </a:t>
            </a:r>
            <a:r>
              <a:rPr lang="en-US" sz="2000" dirty="0"/>
              <a:t>to guide the interest forwarding process in a V2V </a:t>
            </a:r>
            <a:r>
              <a:rPr lang="en-US" sz="2000" dirty="0" smtClean="0"/>
              <a:t>network. The </a:t>
            </a:r>
            <a:r>
              <a:rPr lang="en-US" sz="2000" dirty="0"/>
              <a:t>NDN daemon can forward the corresponding Interest towards that</a:t>
            </a:r>
          </a:p>
          <a:p>
            <a:r>
              <a:rPr lang="en-US" sz="2000" dirty="0"/>
              <a:t>specific area</a:t>
            </a:r>
            <a:r>
              <a:rPr lang="en-US" sz="2000" dirty="0" smtClean="0"/>
              <a:t>.</a:t>
            </a:r>
          </a:p>
          <a:p>
            <a:endParaRPr lang="en-US" sz="2000" dirty="0"/>
          </a:p>
          <a:p>
            <a:r>
              <a:rPr lang="en-US" sz="2000" dirty="0"/>
              <a:t>A consumer can guess where location-based Interests could be </a:t>
            </a:r>
            <a:r>
              <a:rPr lang="en-US" sz="2000" dirty="0" smtClean="0"/>
              <a:t>satisfied and </a:t>
            </a:r>
            <a:r>
              <a:rPr lang="en-US" sz="2000" dirty="0"/>
              <a:t>can use </a:t>
            </a:r>
            <a:r>
              <a:rPr lang="en-US" sz="2000" dirty="0" err="1"/>
              <a:t>GeoFaces</a:t>
            </a:r>
            <a:r>
              <a:rPr lang="en-US" sz="2000" dirty="0"/>
              <a:t> to share this information with the forwarder</a:t>
            </a:r>
            <a:r>
              <a:rPr lang="en-US" sz="2000" dirty="0" smtClean="0"/>
              <a:t>.</a:t>
            </a:r>
            <a:endParaRPr lang="en-US" sz="2000" dirty="0"/>
          </a:p>
          <a:p>
            <a:pPr marL="342900" indent="-342900">
              <a:buFont typeface="Wingdings" charset="2"/>
              <a:buChar char="§"/>
            </a:pPr>
            <a:r>
              <a:rPr lang="en-US" sz="1800" dirty="0"/>
              <a:t>We divide the world into regions according to the Military </a:t>
            </a:r>
            <a:r>
              <a:rPr lang="en-US" sz="1800" dirty="0" smtClean="0"/>
              <a:t>Grid Reference </a:t>
            </a:r>
            <a:r>
              <a:rPr lang="en-US" sz="1800" dirty="0"/>
              <a:t>System (</a:t>
            </a:r>
            <a:r>
              <a:rPr lang="en-US" sz="1800" dirty="0" smtClean="0"/>
              <a:t>MGRS)</a:t>
            </a:r>
          </a:p>
          <a:p>
            <a:pPr marL="342900" indent="-342900">
              <a:buFont typeface="Wingdings" charset="2"/>
              <a:buChar char="§"/>
            </a:pPr>
            <a:r>
              <a:rPr lang="en-US" sz="1800" dirty="0" smtClean="0"/>
              <a:t>Each </a:t>
            </a:r>
            <a:r>
              <a:rPr lang="en-US" sz="1800" dirty="0"/>
              <a:t>area is associated with a particular face, so called </a:t>
            </a:r>
            <a:r>
              <a:rPr lang="en-US" sz="1800" dirty="0" err="1" smtClean="0"/>
              <a:t>GeoFace</a:t>
            </a:r>
            <a:endParaRPr lang="en-US" sz="1800" dirty="0"/>
          </a:p>
          <a:p>
            <a:pPr marL="342900" indent="-342900">
              <a:buFont typeface="Wingdings" charset="2"/>
              <a:buChar char="§"/>
            </a:pPr>
            <a:r>
              <a:rPr lang="en-US" sz="1800" dirty="0" smtClean="0"/>
              <a:t> </a:t>
            </a:r>
            <a:r>
              <a:rPr lang="en-US" sz="1800" dirty="0"/>
              <a:t>All packets going toward a specific area A or coming from A (</a:t>
            </a:r>
            <a:r>
              <a:rPr lang="en-US" sz="1800" dirty="0" smtClean="0"/>
              <a:t>on the </a:t>
            </a:r>
            <a:r>
              <a:rPr lang="en-US" sz="1800" dirty="0"/>
              <a:t>V2V network) are sent/received using </a:t>
            </a:r>
            <a:r>
              <a:rPr lang="en-US" sz="1800" dirty="0" err="1" smtClean="0"/>
              <a:t>GeoFace_A</a:t>
            </a:r>
            <a:endParaRPr lang="en-US" sz="1800" dirty="0"/>
          </a:p>
          <a:p>
            <a:pPr marL="342900" indent="-342900">
              <a:buFont typeface="Wingdings" charset="2"/>
              <a:buChar char="§"/>
            </a:pPr>
            <a:r>
              <a:rPr lang="en-US" sz="1800" dirty="0" smtClean="0"/>
              <a:t>The </a:t>
            </a:r>
            <a:r>
              <a:rPr lang="en-US" sz="1800" dirty="0"/>
              <a:t>consumer binds the name of the content located in such areas </a:t>
            </a:r>
            <a:r>
              <a:rPr lang="en-US" sz="1800" dirty="0" smtClean="0"/>
              <a:t>to its </a:t>
            </a:r>
            <a:r>
              <a:rPr lang="en-US" sz="1800" dirty="0"/>
              <a:t>corresponding </a:t>
            </a:r>
            <a:r>
              <a:rPr lang="en-US" sz="1800" dirty="0" err="1"/>
              <a:t>GeoFace</a:t>
            </a:r>
            <a:r>
              <a:rPr lang="en-US" sz="1800" dirty="0"/>
              <a:t> using the standard FIB prefix registration</a:t>
            </a:r>
            <a:endParaRPr lang="en-US" sz="1800" dirty="0" smtClean="0"/>
          </a:p>
          <a:p>
            <a:endParaRPr lang="en-US" sz="2000" dirty="0"/>
          </a:p>
          <a:p>
            <a:endParaRPr lang="en-US" sz="2000" dirty="0"/>
          </a:p>
        </p:txBody>
      </p:sp>
      <p:pic>
        <p:nvPicPr>
          <p:cNvPr id="3" name="Picture 2"/>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1125200" y="6901204"/>
            <a:ext cx="5248910" cy="2827136"/>
          </a:xfrm>
          <a:prstGeom prst="rect">
            <a:avLst/>
          </a:prstGeom>
        </p:spPr>
      </p:pic>
      <p:pic>
        <p:nvPicPr>
          <p:cNvPr id="4" name="Picture 3"/>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4200685" y="20665910"/>
            <a:ext cx="2662347" cy="2453320"/>
          </a:xfrm>
          <a:prstGeom prst="rect">
            <a:avLst/>
          </a:prstGeom>
        </p:spPr>
      </p:pic>
      <p:pic>
        <p:nvPicPr>
          <p:cNvPr id="12" name="Picture 11"/>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0469453" y="20665910"/>
            <a:ext cx="3191980" cy="2452897"/>
          </a:xfrm>
          <a:prstGeom prst="rect">
            <a:avLst/>
          </a:prstGeom>
        </p:spPr>
      </p:pic>
      <p:pic>
        <p:nvPicPr>
          <p:cNvPr id="13" name="Picture 12"/>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950771" y="8638909"/>
            <a:ext cx="3109628" cy="1335988"/>
          </a:xfrm>
          <a:prstGeom prst="rect">
            <a:avLst/>
          </a:prstGeom>
        </p:spPr>
      </p:pic>
      <p:pic>
        <p:nvPicPr>
          <p:cNvPr id="15" name="Picture 14"/>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2136100" y="12268325"/>
            <a:ext cx="3496509" cy="199800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1329</TotalTime>
  <Words>788</Words>
  <Application>Microsoft Macintosh PowerPoint</Application>
  <PresentationFormat>Custom</PresentationFormat>
  <Paragraphs>120</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 Rounded MT Bold</vt:lpstr>
      <vt:lpstr>Calibri</vt:lpstr>
      <vt:lpstr>Gulim</vt:lpstr>
      <vt:lpstr>ＭＳ Ｐゴシック</vt:lpstr>
      <vt:lpstr>Wingdings</vt:lpstr>
      <vt:lpstr>Arial</vt:lpstr>
      <vt:lpstr>Office Theme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carmenc</dc:creator>
  <cp:lastModifiedBy>Zoe Sandoval</cp:lastModifiedBy>
  <cp:revision>156</cp:revision>
  <dcterms:created xsi:type="dcterms:W3CDTF">2012-10-30T16:24:27Z</dcterms:created>
  <dcterms:modified xsi:type="dcterms:W3CDTF">2016-09-15T21:20:53Z</dcterms:modified>
</cp:coreProperties>
</file>

<file path=docProps/thumbnail.jpeg>
</file>